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ED5D-9256-4F0A-839F-4A6AB9E3E350}" type="datetimeFigureOut">
              <a:rPr lang="ru-RU" smtClean="0"/>
              <a:t>22.04.2010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BD4D-8CDB-479D-8DA1-5B12EFF814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ED5D-9256-4F0A-839F-4A6AB9E3E350}" type="datetimeFigureOut">
              <a:rPr lang="ru-RU" smtClean="0"/>
              <a:t>22.04.2010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BD4D-8CDB-479D-8DA1-5B12EFF814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ED5D-9256-4F0A-839F-4A6AB9E3E350}" type="datetimeFigureOut">
              <a:rPr lang="ru-RU" smtClean="0"/>
              <a:t>22.04.2010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BD4D-8CDB-479D-8DA1-5B12EFF814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ED5D-9256-4F0A-839F-4A6AB9E3E350}" type="datetimeFigureOut">
              <a:rPr lang="ru-RU" smtClean="0"/>
              <a:t>22.04.2010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BD4D-8CDB-479D-8DA1-5B12EFF814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ED5D-9256-4F0A-839F-4A6AB9E3E350}" type="datetimeFigureOut">
              <a:rPr lang="ru-RU" smtClean="0"/>
              <a:t>22.04.2010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BD4D-8CDB-479D-8DA1-5B12EFF814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ED5D-9256-4F0A-839F-4A6AB9E3E350}" type="datetimeFigureOut">
              <a:rPr lang="ru-RU" smtClean="0"/>
              <a:t>22.04.2010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BD4D-8CDB-479D-8DA1-5B12EFF814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ED5D-9256-4F0A-839F-4A6AB9E3E350}" type="datetimeFigureOut">
              <a:rPr lang="ru-RU" smtClean="0"/>
              <a:t>22.04.2010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BD4D-8CDB-479D-8DA1-5B12EFF814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ED5D-9256-4F0A-839F-4A6AB9E3E350}" type="datetimeFigureOut">
              <a:rPr lang="ru-RU" smtClean="0"/>
              <a:t>22.04.2010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BD4D-8CDB-479D-8DA1-5B12EFF814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ED5D-9256-4F0A-839F-4A6AB9E3E350}" type="datetimeFigureOut">
              <a:rPr lang="ru-RU" smtClean="0"/>
              <a:t>22.04.2010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BD4D-8CDB-479D-8DA1-5B12EFF814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ED5D-9256-4F0A-839F-4A6AB9E3E350}" type="datetimeFigureOut">
              <a:rPr lang="ru-RU" smtClean="0"/>
              <a:t>22.04.2010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BD4D-8CDB-479D-8DA1-5B12EFF814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ED5D-9256-4F0A-839F-4A6AB9E3E350}" type="datetimeFigureOut">
              <a:rPr lang="ru-RU" smtClean="0"/>
              <a:t>22.04.2010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BD4D-8CDB-479D-8DA1-5B12EFF814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AED5D-9256-4F0A-839F-4A6AB9E3E350}" type="datetimeFigureOut">
              <a:rPr lang="ru-RU" smtClean="0"/>
              <a:t>22.04.2010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DBD4D-8CDB-479D-8DA1-5B12EFF814B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Решение заданий части 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Подготовка к ЕГЭ по информатике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/>
              <a:t>Общая </a:t>
            </a:r>
            <a:r>
              <a:rPr lang="ru-RU" dirty="0" smtClean="0"/>
              <a:t>информация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Часть 3 (С) содержит 4 задания, первое из которых повышенного уровня сложности, остальные три задания – высокого уровня сложности. Выполнение заданий этой части производится в виде развёрнутого ответа в произвольной форме на специальном бланке. Для подготовки ответа к заданиям Части 3 также может использоваться черновик.</a:t>
            </a:r>
          </a:p>
          <a:p>
            <a:r>
              <a:rPr lang="ru-RU" dirty="0"/>
              <a:t>Задания Части 3 направлены на проверку </a:t>
            </a:r>
            <a:r>
              <a:rPr lang="ru-RU" dirty="0" err="1"/>
              <a:t>сформированности</a:t>
            </a:r>
            <a:r>
              <a:rPr lang="ru-RU" dirty="0"/>
              <a:t> важнейших умений записи и анализа алгоритмов, предусмотренных требованиями к профильному уровню подготовки по информатике учащихся средних общеобразовательных учреждений. Эти умения проверяются на повышенном и высоком уровне сложности. Также на высоком уровне сложности проверяются умения использовать языки программирования для записи требуемых алгоритмов.</a:t>
            </a:r>
          </a:p>
          <a:p>
            <a:r>
              <a:rPr lang="ru-RU" dirty="0"/>
              <a:t>В 2010 г. проведение экзамена по информатике осуществляется в </a:t>
            </a:r>
            <a:r>
              <a:rPr lang="ru-RU" dirty="0" err="1"/>
              <a:t>бескомпьютерном</a:t>
            </a:r>
            <a:r>
              <a:rPr lang="ru-RU" dirty="0"/>
              <a:t> варианте. Для выполнения любого из заданий экзаменационной работы не требуется никакого дополнительного оборудования или программного обеспечения. Использование калькуляторов на экзамене по информатике запрещается.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Система оценивания </a:t>
            </a:r>
            <a:r>
              <a:rPr lang="ru-RU" dirty="0" smtClean="0"/>
              <a:t>заданий части С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Выполнение заданий Части 3 (С) оценивается от нуля до четырех баллов. </a:t>
            </a:r>
          </a:p>
          <a:p>
            <a:r>
              <a:rPr lang="ru-RU" dirty="0"/>
              <a:t>Ответы на задания Части 3 (С) проверяются и оцениваются экспертами (устанавливается соответствие ответов определенному перечню критериев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dirty="0"/>
              <a:t>Максимальное количество баллов, которое можно получить за выполнение заданий Части 3 (С), – </a:t>
            </a:r>
            <a:r>
              <a:rPr lang="ru-RU" dirty="0" smtClean="0"/>
              <a:t>12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654032"/>
          </a:xfrm>
        </p:spPr>
        <p:txBody>
          <a:bodyPr>
            <a:normAutofit/>
          </a:bodyPr>
          <a:lstStyle/>
          <a:p>
            <a:r>
              <a:rPr lang="ru-RU" sz="2000" dirty="0"/>
              <a:t>Обобщенный план экзаменационной </a:t>
            </a:r>
            <a:r>
              <a:rPr lang="ru-RU" sz="2000" dirty="0" smtClean="0"/>
              <a:t>работы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682575"/>
          <a:ext cx="8501122" cy="5992289"/>
        </p:xfrm>
        <a:graphic>
          <a:graphicData uri="http://schemas.openxmlformats.org/drawingml/2006/table">
            <a:tbl>
              <a:tblPr/>
              <a:tblGrid>
                <a:gridCol w="804367"/>
                <a:gridCol w="2680089"/>
                <a:gridCol w="1149581"/>
                <a:gridCol w="1130875"/>
                <a:gridCol w="1950392"/>
                <a:gridCol w="785818"/>
              </a:tblGrid>
              <a:tr h="10757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Обозначение задания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911" marR="11911" marT="11911" marB="119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Проверяемые элементы содержания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911" marR="11911" marT="11911" marB="119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Коды проверяемых элементов содержания по </a:t>
                      </a:r>
                      <a:r>
                        <a:rPr lang="ru-RU" sz="1400" b="1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кодиф-ру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911" marR="11911" marT="11911" marB="119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Коды требований к уровню подготовки выпускников по </a:t>
                      </a:r>
                      <a:r>
                        <a:rPr lang="ru-RU" sz="1400" b="1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кодиф-ру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911" marR="11911" marT="11911" marB="119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Уровень сложности задания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911" marR="11911" marT="11911" marB="119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Максимальный балл за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выполнение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911" marR="11911" marT="11911" marB="119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13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С1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911" marR="11911" marT="11911" marB="119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2385" marR="32385" indent="121285" algn="just">
                        <a:lnSpc>
                          <a:spcPct val="115000"/>
                        </a:lnSpc>
                        <a:spcBef>
                          <a:spcPts val="255"/>
                        </a:spcBef>
                        <a:spcAft>
                          <a:spcPts val="255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Умение прочесть фрагмент программы на языке программирования и исправить допущенные ошибки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911" marR="11911" marT="11911" marB="119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1.7.2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911" marR="11911" marT="11911" marB="119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1.1.4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911" marR="11911" marT="11911" marB="119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Повышенный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911" marR="11911" marT="11911" marB="119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911" marR="11911" marT="11911" marB="119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57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С2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911" marR="11911" marT="11911" marB="119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2385" marR="32385" indent="121285" algn="just">
                        <a:lnSpc>
                          <a:spcPct val="115000"/>
                        </a:lnSpc>
                        <a:spcBef>
                          <a:spcPts val="255"/>
                        </a:spcBef>
                        <a:spcAft>
                          <a:spcPts val="255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Умения написать короткую (10 – 15 строк) простую программу (например, обработки массива) на языке программирования или записать алгоритм на естественном языке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911" marR="11911" marT="11911" marB="119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1.7.3/ 1.6.3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911" marR="11911" marT="11911" marB="119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1.1.5/1.1.3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911" marR="11911" marT="11911" marB="119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Высокий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911" marR="11911" marT="11911" marB="119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911" marR="11911" marT="11911" marB="119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С3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911" marR="11911" marT="11911" marB="119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2385" marR="32385" indent="121285" algn="just">
                        <a:lnSpc>
                          <a:spcPct val="115000"/>
                        </a:lnSpc>
                        <a:spcBef>
                          <a:spcPts val="255"/>
                        </a:spcBef>
                        <a:spcAft>
                          <a:spcPts val="255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Умение построить дерево игры по заданному алгоритму и обосновать выигрышную стратегию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911" marR="11911" marT="11911" marB="119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1.5.3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911" marR="11911" marT="11911" marB="119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1.1.3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911" marR="11911" marT="11911" marB="119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Высокий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911" marR="11911" marT="11911" marB="119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911" marR="11911" marT="11911" marB="119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13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С4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911" marR="11911" marT="11911" marB="119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2385" marR="32385" indent="121285" algn="just">
                        <a:lnSpc>
                          <a:spcPct val="115000"/>
                        </a:lnSpc>
                        <a:spcBef>
                          <a:spcPts val="255"/>
                        </a:spcBef>
                        <a:spcAft>
                          <a:spcPts val="255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Умения создавать собственные программы (30 – 50 строк) для решения задач средней сложности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911" marR="11911" marT="11911" marB="119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1.7.3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911" marR="11911" marT="11911" marB="119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1.1.5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911" marR="11911" marT="11911" marB="119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Высокий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911" marR="11911" marT="11911" marB="119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911" marR="11911" marT="11911" marB="119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 smtClean="0"/>
              <a:t>Возможные алгоритмические задачи перечня требований к уровню подготовки выпускников, достижение которых проверяется на едином государственном экзамене по информатике и ИКТ</a:t>
            </a:r>
            <a:br>
              <a:rPr lang="ru-RU" sz="2000" b="1" dirty="0" smtClean="0"/>
            </a:b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14422"/>
            <a:ext cx="8786874" cy="564357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• </a:t>
            </a:r>
            <a:r>
              <a:rPr lang="ru-RU" dirty="0"/>
              <a:t>Нахождение минимума и максимума двух, трех, четырех данных чисел без использования массивов и циклов. </a:t>
            </a:r>
          </a:p>
          <a:p>
            <a:pPr>
              <a:buNone/>
            </a:pPr>
            <a:r>
              <a:rPr lang="ru-RU" dirty="0"/>
              <a:t>• Нахождение всех корней заданного квадратного уравнения. </a:t>
            </a:r>
          </a:p>
          <a:p>
            <a:pPr>
              <a:buNone/>
            </a:pPr>
            <a:r>
              <a:rPr lang="ru-RU" dirty="0"/>
              <a:t>• Запись натурального числа в позиционной системе с основанием меньшим или равным 10. Обработка и преобразование такой записи числа. </a:t>
            </a:r>
          </a:p>
          <a:p>
            <a:pPr>
              <a:buNone/>
            </a:pPr>
            <a:r>
              <a:rPr lang="ru-RU" dirty="0"/>
              <a:t>• Нахождение сумм, произведений элементов данной конечной числовой последовательности (или массива). </a:t>
            </a:r>
          </a:p>
          <a:p>
            <a:pPr>
              <a:buNone/>
            </a:pPr>
            <a:r>
              <a:rPr lang="ru-RU" dirty="0"/>
              <a:t>• Использование цикла для решения простых переборных задач (поиск наименьшего простого делителя данного натурального числа, проверка числа на простоту, и т.д.) </a:t>
            </a:r>
          </a:p>
          <a:p>
            <a:pPr>
              <a:buNone/>
            </a:pPr>
            <a:r>
              <a:rPr lang="ru-RU" dirty="0"/>
              <a:t>• Заполнение элементов одномерного и двумерного массива по заданным правилам. </a:t>
            </a:r>
          </a:p>
          <a:p>
            <a:pPr>
              <a:buNone/>
            </a:pPr>
            <a:r>
              <a:rPr lang="ru-RU" dirty="0"/>
              <a:t>• Операции с элементами массива. Линейный поиск элемента. Вставка и удаление элементов в массиве. Перестановка элементов данного массива в обратном порядке. Суммирование элементов массива. Проверка соответствия элементов массива некоторому условию.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Нахождение второго по величине (второго максимального или второго минимального) значения в данном массиве за однократный просмотр массива. </a:t>
            </a:r>
          </a:p>
          <a:p>
            <a:pPr>
              <a:buNone/>
            </a:pPr>
            <a:r>
              <a:rPr lang="ru-RU" dirty="0"/>
              <a:t>• Нахождение минимального (максимального) значения в данном массиве и количества элементов, равных ему за однократный просмотр массива. </a:t>
            </a:r>
          </a:p>
          <a:p>
            <a:pPr>
              <a:buNone/>
            </a:pPr>
            <a:r>
              <a:rPr lang="ru-RU" dirty="0"/>
              <a:t>• Операции с элементами массива, отобранных по некоторому условию (например, нахождение минимального четного элемента в массиве, нахождение количества и суммы всех четных элементов в массиве). </a:t>
            </a:r>
          </a:p>
          <a:p>
            <a:pPr>
              <a:buNone/>
            </a:pPr>
            <a:r>
              <a:rPr lang="ru-RU" dirty="0"/>
              <a:t>• Сортировка массива. </a:t>
            </a:r>
          </a:p>
          <a:p>
            <a:pPr>
              <a:buNone/>
            </a:pPr>
            <a:r>
              <a:rPr lang="ru-RU" dirty="0"/>
              <a:t>• Слияние двух упорядоченных массивов в один без использования сортировки. </a:t>
            </a:r>
          </a:p>
          <a:p>
            <a:pPr>
              <a:buNone/>
            </a:pPr>
            <a:r>
              <a:rPr lang="ru-RU" dirty="0"/>
              <a:t>• Обработка отдельных символов данной строки. Подсчет частоты появления символа в строке. </a:t>
            </a:r>
          </a:p>
          <a:p>
            <a:pPr>
              <a:buNone/>
            </a:pPr>
            <a:r>
              <a:rPr lang="ru-RU" dirty="0"/>
              <a:t>• Работа с подстроками данной строки с разбиением на слова по пробельным символам. Поиск подстроки внутри данной строки, замена найденной подстроки на другую строку.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14356"/>
          </a:xfrm>
        </p:spPr>
        <p:txBody>
          <a:bodyPr>
            <a:normAutofit/>
          </a:bodyPr>
          <a:lstStyle/>
          <a:p>
            <a:r>
              <a:rPr lang="ru-RU" sz="2400" b="1" dirty="0"/>
              <a:t>Задание C1 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000364" y="571480"/>
          <a:ext cx="5072098" cy="2143140"/>
        </p:xfrm>
        <a:graphic>
          <a:graphicData uri="http://schemas.openxmlformats.org/drawingml/2006/table">
            <a:tbl>
              <a:tblPr/>
              <a:tblGrid>
                <a:gridCol w="5072098"/>
              </a:tblGrid>
              <a:tr h="2143140">
                <a:tc>
                  <a:txBody>
                    <a:bodyPr/>
                    <a:lstStyle/>
                    <a:p>
                      <a:pPr marL="32385" marR="32385" indent="121285" algn="just">
                        <a:lnSpc>
                          <a:spcPct val="115000"/>
                        </a:lnSpc>
                        <a:spcBef>
                          <a:spcPts val="255"/>
                        </a:spcBef>
                        <a:spcAft>
                          <a:spcPts val="255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Требовалось написать программу, которая вводит с клавиатуры координаты точки на плоскости (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 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– действительные числа) и определяет принадлежность точки заштрихованной области, включая ее границы.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2385" marR="32385" indent="121285" algn="just">
                        <a:lnSpc>
                          <a:spcPct val="115000"/>
                        </a:lnSpc>
                        <a:spcBef>
                          <a:spcPts val="255"/>
                        </a:spcBef>
                        <a:spcAft>
                          <a:spcPts val="255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Программист торопился и написал программу неправильно.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7409" name="Рисунок 10" descr="http://77.108.123.246/docs/5B74A24F5E6DB325442FBA136239C3EC/docs/2CB49A2FDD20A67A43EB5D5FAF9EC864/image0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2214578" cy="2539796"/>
          </a:xfrm>
          <a:prstGeom prst="rect">
            <a:avLst/>
          </a:prstGeom>
          <a:noFill/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214414" y="2565486"/>
          <a:ext cx="7000923" cy="4078224"/>
        </p:xfrm>
        <a:graphic>
          <a:graphicData uri="http://schemas.openxmlformats.org/drawingml/2006/table">
            <a:tbl>
              <a:tblPr/>
              <a:tblGrid>
                <a:gridCol w="2333641"/>
                <a:gridCol w="2333641"/>
                <a:gridCol w="2333641"/>
              </a:tblGrid>
              <a:tr h="0">
                <a:tc>
                  <a:txBody>
                    <a:bodyPr/>
                    <a:lstStyle/>
                    <a:p>
                      <a:pPr marL="32385" marR="32385" indent="121285" algn="just">
                        <a:lnSpc>
                          <a:spcPct val="115000"/>
                        </a:lnSpc>
                        <a:spcBef>
                          <a:spcPts val="255"/>
                        </a:spcBef>
                        <a:spcAft>
                          <a:spcPts val="255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ПРОГРАММА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2385" marR="32385" indent="121285" algn="just">
                        <a:lnSpc>
                          <a:spcPct val="115000"/>
                        </a:lnSpc>
                        <a:spcBef>
                          <a:spcPts val="255"/>
                        </a:spcBef>
                        <a:spcAft>
                          <a:spcPts val="255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 ПАСКАЛЕ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2385" marR="32385" indent="121285" algn="just">
                        <a:lnSpc>
                          <a:spcPct val="115000"/>
                        </a:lnSpc>
                        <a:spcBef>
                          <a:spcPts val="255"/>
                        </a:spcBef>
                        <a:spcAft>
                          <a:spcPts val="255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ПРОГРАММА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2385" marR="32385" indent="121285" algn="just">
                        <a:lnSpc>
                          <a:spcPct val="115000"/>
                        </a:lnSpc>
                        <a:spcBef>
                          <a:spcPts val="255"/>
                        </a:spcBef>
                        <a:spcAft>
                          <a:spcPts val="255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 БЕЙСИКЕ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2385" marR="32385" indent="121285" algn="just">
                        <a:lnSpc>
                          <a:spcPct val="115000"/>
                        </a:lnSpc>
                        <a:spcBef>
                          <a:spcPts val="255"/>
                        </a:spcBef>
                        <a:spcAft>
                          <a:spcPts val="255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ПРОГРАММА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2385" marR="32385" indent="121285" algn="just">
                        <a:lnSpc>
                          <a:spcPct val="115000"/>
                        </a:lnSpc>
                        <a:spcBef>
                          <a:spcPts val="255"/>
                        </a:spcBef>
                        <a:spcAft>
                          <a:spcPts val="255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 СИ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2385" marR="32385" indent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var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x,y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: real;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2385" marR="32385" indent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begin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2385" marR="32385" indent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readln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x,y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2385" marR="32385" indent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if y&lt;=x*x then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2385" marR="32385" indent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if x&lt;=1.5 then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2385" marR="32385" indent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if y&gt;=0 then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2385" marR="32385" indent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write('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принадлежит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')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2385" marR="32385" indent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else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2385" marR="32385" indent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write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('не принадлежит');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2385" marR="32385" indent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end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2385" marR="32385" indent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INPUT x, y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2385" marR="32385" indent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IF y&lt;=x*x THEN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2385" marR="32385" indent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IF x&lt;=1.5 THEN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2385" marR="32385" indent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IF y&gt;=0 THEN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2385" marR="32385" indent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PRINT "принадлежит"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2385" marR="32385" indent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ELSE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2385" marR="32385" indent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PRINT "не принадлежит"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2385" marR="32385" indent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ENDIF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2385" marR="32385" indent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ENDIF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2385" marR="32385" indent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ENDIF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2385" marR="32385" indent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END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2385" marR="32385" indent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void main(void)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2385" marR="32385" indent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{ float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x,y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2385" marR="32385" indent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scanf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("% f %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f",&amp;x,&amp;y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2385" marR="32385" indent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if (y&lt;=x*x)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2385" marR="32385" indent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if (x&lt;=1.5)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2385" marR="32385" indent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if (y&gt;=0)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2385" marR="32385" indent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printf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("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принадлежит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");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2385" marR="32385" indent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else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2385" marR="32385" indent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printf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("не принадлежит");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2385" marR="32385" indent="1212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}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Последовательно выполните следующее: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1</a:t>
            </a:r>
            <a:r>
              <a:rPr lang="ru-RU" dirty="0"/>
              <a:t>) Приведите пример таких чисел  </a:t>
            </a:r>
            <a:r>
              <a:rPr lang="ru-RU" dirty="0" err="1"/>
              <a:t>x</a:t>
            </a:r>
            <a:r>
              <a:rPr lang="ru-RU" dirty="0"/>
              <a:t>, </a:t>
            </a:r>
            <a:r>
              <a:rPr lang="ru-RU" dirty="0" err="1"/>
              <a:t>y</a:t>
            </a:r>
            <a:r>
              <a:rPr lang="ru-RU" dirty="0"/>
              <a:t>, при которых программа неверно решает поставленную задачу.</a:t>
            </a:r>
          </a:p>
          <a:p>
            <a:pPr>
              <a:buNone/>
            </a:pPr>
            <a:r>
              <a:rPr lang="ru-RU" dirty="0"/>
              <a:t>2) Укажите, как нужно доработать программу, чтобы не было случаев ее неправильной работы. (Это можно сделать несколькими способами, поэтому можно указать любой способ доработки исходной программы).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751</Words>
  <Application>Microsoft Office PowerPoint</Application>
  <PresentationFormat>Экран (4:3)</PresentationFormat>
  <Paragraphs>99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Решение заданий части С</vt:lpstr>
      <vt:lpstr>Общая информация</vt:lpstr>
      <vt:lpstr>Система оценивания заданий части С </vt:lpstr>
      <vt:lpstr>Обобщенный план экзаменационной работы</vt:lpstr>
      <vt:lpstr>Возможные алгоритмические задачи перечня требований к уровню подготовки выпускников, достижение которых проверяется на едином государственном экзамене по информатике и ИКТ </vt:lpstr>
      <vt:lpstr>Слайд 6</vt:lpstr>
      <vt:lpstr>Задание C1 </vt:lpstr>
      <vt:lpstr>Последовательно выполните следующее: 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заданий части С</dc:title>
  <dc:creator>Калашников</dc:creator>
  <cp:lastModifiedBy>Калашников</cp:lastModifiedBy>
  <cp:revision>2</cp:revision>
  <dcterms:created xsi:type="dcterms:W3CDTF">2010-04-22T02:56:03Z</dcterms:created>
  <dcterms:modified xsi:type="dcterms:W3CDTF">2010-04-22T03:07:56Z</dcterms:modified>
</cp:coreProperties>
</file>