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5" r:id="rId9"/>
    <p:sldId id="263" r:id="rId10"/>
    <p:sldId id="264" r:id="rId11"/>
    <p:sldId id="268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F9154-CAE4-4A3F-BF63-9FA08B609691}" type="datetimeFigureOut">
              <a:rPr lang="ru-RU" smtClean="0"/>
              <a:t>15.12.2009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E5357-8F2C-4400-8E01-5E8A886E51C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E5357-8F2C-4400-8E01-5E8A886E51C0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9E3E6-9692-47DA-8601-B0CC0011DF79}" type="datetimeFigureOut">
              <a:rPr lang="ru-RU" smtClean="0"/>
              <a:pPr/>
              <a:t>15.12.2009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B9A2B-D63D-4716-BD5C-1EFAB7791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G:\&#1074;&#1072;&#1083;&#1100;&#1089;%20&#1076;&#1086;&#1075;&#1072;.mp3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сказ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56257" y="0"/>
            <a:ext cx="4959147" cy="6857999"/>
          </a:xfrm>
        </p:spPr>
      </p:pic>
      <p:pic>
        <p:nvPicPr>
          <p:cNvPr id="9" name="Рисунок 8" descr="_photo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42" y="428604"/>
            <a:ext cx="3361788" cy="45720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57224" y="5273117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1855-1888 гг.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вили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 txBox="1">
            <a:spLocks/>
          </p:cNvSpPr>
          <p:nvPr/>
        </p:nvSpPr>
        <p:spPr>
          <a:xfrm>
            <a:off x="5429256" y="500042"/>
            <a:ext cx="3286116" cy="857256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Повилика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альс до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285728"/>
            <a:ext cx="500066" cy="500066"/>
          </a:xfrm>
          <a:prstGeom prst="rect">
            <a:avLst/>
          </a:prstGeom>
        </p:spPr>
      </p:pic>
      <p:pic>
        <p:nvPicPr>
          <p:cNvPr id="5" name="Рисунок 4" descr="1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428604"/>
            <a:ext cx="1647833" cy="2372155"/>
          </a:xfrm>
          <a:prstGeom prst="rect">
            <a:avLst/>
          </a:prstGeom>
        </p:spPr>
      </p:pic>
      <p:pic>
        <p:nvPicPr>
          <p:cNvPr id="6" name="Рисунок 5" descr="1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1428736"/>
            <a:ext cx="1647833" cy="2372155"/>
          </a:xfrm>
          <a:prstGeom prst="rect">
            <a:avLst/>
          </a:prstGeom>
        </p:spPr>
      </p:pic>
      <p:pic>
        <p:nvPicPr>
          <p:cNvPr id="7" name="Рисунок 6" descr="1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1500174"/>
            <a:ext cx="1647833" cy="2372155"/>
          </a:xfrm>
          <a:prstGeom prst="rect">
            <a:avLst/>
          </a:prstGeom>
        </p:spPr>
      </p:pic>
      <p:pic>
        <p:nvPicPr>
          <p:cNvPr id="8" name="Рисунок 7" descr="1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1000108"/>
            <a:ext cx="1647833" cy="2372155"/>
          </a:xfrm>
          <a:prstGeom prst="rect">
            <a:avLst/>
          </a:prstGeom>
        </p:spPr>
      </p:pic>
      <p:pic>
        <p:nvPicPr>
          <p:cNvPr id="9" name="Рисунок 8" descr="1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6" y="857232"/>
            <a:ext cx="1647833" cy="2372155"/>
          </a:xfrm>
          <a:prstGeom prst="rect">
            <a:avLst/>
          </a:prstGeom>
        </p:spPr>
      </p:pic>
      <p:pic>
        <p:nvPicPr>
          <p:cNvPr id="10" name="Рисунок 9" descr="139_15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810" y="3429000"/>
            <a:ext cx="1950227" cy="1500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WS\Мои документы\Мои результаты сканировани\2009-12 (дек)\сканирование0002.jpg"/>
          <p:cNvPicPr>
            <a:picLocks noChangeAspect="1" noChangeArrowheads="1"/>
          </p:cNvPicPr>
          <p:nvPr/>
        </p:nvPicPr>
        <p:blipFill>
          <a:blip r:embed="rId2"/>
          <a:srcRect t="14047" b="4226"/>
          <a:stretch>
            <a:fillRect/>
          </a:stretch>
        </p:blipFill>
        <p:spPr bwMode="auto">
          <a:xfrm flipH="1">
            <a:off x="4857720" y="0"/>
            <a:ext cx="4286280" cy="4572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balle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2908" y="-24"/>
            <a:ext cx="3214710" cy="4652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жаба.jpg"/>
          <p:cNvPicPr>
            <a:picLocks noChangeAspect="1"/>
          </p:cNvPicPr>
          <p:nvPr/>
        </p:nvPicPr>
        <p:blipFill>
          <a:blip r:embed="rId4"/>
          <a:srcRect r="3246"/>
          <a:stretch>
            <a:fillRect/>
          </a:stretch>
        </p:blipFill>
        <p:spPr>
          <a:xfrm>
            <a:off x="2357422" y="3857628"/>
            <a:ext cx="3454971" cy="2714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a21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8860" y="0"/>
            <a:ext cx="1500198" cy="1425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642918"/>
            <a:ext cx="6500858" cy="182719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урока: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М. Гаршин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DS Yermak_D" pitchFamily="66" charset="-52"/>
                <a:cs typeface="Times New Roman" pitchFamily="18" charset="0"/>
              </a:rPr>
              <a:t>«</a:t>
            </a:r>
            <a:r>
              <a:rPr lang="ru-RU" dirty="0">
                <a:latin typeface="DS Yermak_D" pitchFamily="66" charset="-52"/>
                <a:cs typeface="Times New Roman" pitchFamily="18" charset="0"/>
              </a:rPr>
              <a:t>Сказка о жабе и розе»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3786190"/>
            <a:ext cx="7772400" cy="275751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>	«Все</a:t>
            </a:r>
            <a:r>
              <a:rPr lang="ru-RU" b="1" dirty="0">
                <a:solidFill>
                  <a:schemeClr val="tx1"/>
                </a:solidFill>
                <a:latin typeface="Monotype Corsiva" pitchFamily="66" charset="0"/>
              </a:rPr>
              <a:t>, чего я достиг в жизни, стало возможным благодаря книге</a:t>
            </a:r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>»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Monotype Corsiva" pitchFamily="66" charset="0"/>
              </a:rPr>
              <a:t>Р.Бах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>	«</a:t>
            </a:r>
            <a:r>
              <a:rPr lang="ru-RU" b="1" dirty="0">
                <a:solidFill>
                  <a:schemeClr val="tx1"/>
                </a:solidFill>
                <a:latin typeface="Monotype Corsiva" pitchFamily="66" charset="0"/>
              </a:rPr>
              <a:t>Можно жить и быть счастливым, не овладев математикой. Но нельзя быть счастливым, не умея читать» </a:t>
            </a:r>
            <a:endParaRPr lang="ru-RU" b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>В.А</a:t>
            </a:r>
            <a:r>
              <a:rPr lang="ru-RU" b="1" dirty="0">
                <a:solidFill>
                  <a:schemeClr val="tx1"/>
                </a:solidFill>
                <a:latin typeface="Monotype Corsiva" pitchFamily="66" charset="0"/>
              </a:rPr>
              <a:t>. Сухомлинский</a:t>
            </a:r>
          </a:p>
          <a:p>
            <a:endParaRPr lang="ru-RU" dirty="0"/>
          </a:p>
        </p:txBody>
      </p:sp>
      <p:pic>
        <p:nvPicPr>
          <p:cNvPr id="4" name="Рисунок 3" descr="_photo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1905000" cy="2590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3000372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1855-1888 гг.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Речевая разминка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857232"/>
            <a:ext cx="7186634" cy="60007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000" dirty="0" smtClean="0"/>
              <a:t>Цветок </a:t>
            </a:r>
            <a:r>
              <a:rPr lang="ru-RU" sz="4000" dirty="0"/>
              <a:t>розы распустился,     (?)</a:t>
            </a:r>
          </a:p>
          <a:p>
            <a:pPr>
              <a:buNone/>
            </a:pPr>
            <a:r>
              <a:rPr lang="ru-RU" sz="4000" dirty="0"/>
              <a:t>Нежный запах издает.</a:t>
            </a:r>
          </a:p>
          <a:p>
            <a:pPr>
              <a:buNone/>
            </a:pPr>
            <a:r>
              <a:rPr lang="ru-RU" sz="4000" dirty="0" smtClean="0"/>
              <a:t>На </a:t>
            </a:r>
            <a:r>
              <a:rPr lang="ru-RU" sz="4000" dirty="0"/>
              <a:t>него шмель опустился      (?)</a:t>
            </a:r>
          </a:p>
          <a:p>
            <a:pPr>
              <a:buNone/>
            </a:pPr>
            <a:r>
              <a:rPr lang="ru-RU" sz="4000" dirty="0" smtClean="0"/>
              <a:t>И </a:t>
            </a:r>
            <a:r>
              <a:rPr lang="ru-RU" sz="4000" dirty="0"/>
              <a:t>нектар вкуснейший пьет.</a:t>
            </a:r>
          </a:p>
          <a:p>
            <a:pPr lvl="1">
              <a:buNone/>
            </a:pPr>
            <a:r>
              <a:rPr lang="ru-RU" sz="3600" dirty="0"/>
              <a:t>Жаба жирная проснулась,     (?)</a:t>
            </a:r>
          </a:p>
          <a:p>
            <a:pPr lvl="1">
              <a:buNone/>
            </a:pPr>
            <a:r>
              <a:rPr lang="ru-RU" sz="3600" dirty="0"/>
              <a:t>Хочет слопать тот цветок,</a:t>
            </a:r>
          </a:p>
          <a:p>
            <a:pPr lvl="1">
              <a:buNone/>
            </a:pPr>
            <a:r>
              <a:rPr lang="ru-RU" sz="3600" dirty="0" smtClean="0"/>
              <a:t>Но </a:t>
            </a:r>
            <a:r>
              <a:rPr lang="ru-RU" sz="3600" dirty="0"/>
              <a:t>шипами разодрала            (?)</a:t>
            </a:r>
          </a:p>
          <a:p>
            <a:pPr lvl="1">
              <a:buNone/>
            </a:pPr>
            <a:r>
              <a:rPr lang="ru-RU" sz="3600" dirty="0" smtClean="0"/>
              <a:t>Жаба </a:t>
            </a:r>
            <a:r>
              <a:rPr lang="ru-RU" sz="3600" dirty="0"/>
              <a:t>мерзкий свой живот.</a:t>
            </a:r>
          </a:p>
          <a:p>
            <a:pPr>
              <a:buNone/>
            </a:pPr>
            <a:r>
              <a:rPr lang="ru-RU" sz="4000" dirty="0"/>
              <a:t>Роза смерти не боится            (?)</a:t>
            </a:r>
          </a:p>
          <a:p>
            <a:pPr>
              <a:buNone/>
            </a:pPr>
            <a:r>
              <a:rPr lang="ru-RU" sz="4000" dirty="0"/>
              <a:t>Только вовсе не такой.</a:t>
            </a:r>
          </a:p>
          <a:p>
            <a:pPr>
              <a:buNone/>
            </a:pPr>
            <a:r>
              <a:rPr lang="ru-RU" sz="4000" dirty="0" smtClean="0"/>
              <a:t>Умереть </a:t>
            </a:r>
            <a:r>
              <a:rPr lang="ru-RU" sz="4000" dirty="0"/>
              <a:t>она готова                  (?)</a:t>
            </a:r>
          </a:p>
          <a:p>
            <a:pPr>
              <a:buNone/>
            </a:pPr>
            <a:r>
              <a:rPr lang="ru-RU" sz="4000" dirty="0" smtClean="0"/>
              <a:t>Ради </a:t>
            </a:r>
            <a:r>
              <a:rPr lang="ru-RU" sz="4000" dirty="0"/>
              <a:t>к ней любви большой.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5300642" cy="642918"/>
          </a:xfrm>
        </p:spPr>
        <p:txBody>
          <a:bodyPr>
            <a:normAutofit fontScale="90000"/>
          </a:bodyPr>
          <a:lstStyle/>
          <a:p>
            <a:r>
              <a:rPr lang="ru-RU" dirty="0"/>
              <a:t>Тестирование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857232"/>
            <a:ext cx="4281518" cy="5715040"/>
          </a:xfrm>
        </p:spPr>
        <p:txBody>
          <a:bodyPr>
            <a:normAutofit fontScale="25000" lnSpcReduction="20000"/>
          </a:bodyPr>
          <a:lstStyle/>
          <a:p>
            <a:pPr lvl="0">
              <a:buNone/>
            </a:pPr>
            <a:r>
              <a:rPr lang="ru-RU" sz="6200" b="1" dirty="0" smtClean="0"/>
              <a:t>1) Каким </a:t>
            </a:r>
            <a:r>
              <a:rPr lang="ru-RU" sz="6200" b="1" dirty="0"/>
              <a:t>созданием стала роза?</a:t>
            </a:r>
            <a:endParaRPr lang="ru-RU" sz="6200" dirty="0"/>
          </a:p>
          <a:p>
            <a:pPr lvl="1">
              <a:buNone/>
            </a:pPr>
            <a:r>
              <a:rPr lang="ru-RU" sz="6200" b="1" dirty="0"/>
              <a:t> </a:t>
            </a:r>
            <a:r>
              <a:rPr lang="ru-RU" sz="6200" dirty="0" smtClean="0"/>
              <a:t>А</a:t>
            </a:r>
            <a:r>
              <a:rPr lang="ru-RU" sz="6200" dirty="0"/>
              <a:t>) самым несчастным в цветнике;</a:t>
            </a:r>
          </a:p>
          <a:p>
            <a:pPr lvl="1">
              <a:buNone/>
            </a:pPr>
            <a:r>
              <a:rPr lang="ru-RU" sz="6200" dirty="0"/>
              <a:t>Б) самым красивым в цветнике;</a:t>
            </a:r>
          </a:p>
          <a:p>
            <a:pPr lvl="1">
              <a:buNone/>
            </a:pPr>
            <a:r>
              <a:rPr lang="ru-RU" sz="6200" dirty="0"/>
              <a:t>В) самым печальным в цветнике.</a:t>
            </a:r>
          </a:p>
          <a:p>
            <a:pPr>
              <a:buNone/>
            </a:pPr>
            <a:r>
              <a:rPr lang="ru-RU" sz="6200" dirty="0"/>
              <a:t> </a:t>
            </a:r>
          </a:p>
          <a:p>
            <a:pPr>
              <a:buNone/>
            </a:pPr>
            <a:r>
              <a:rPr lang="ru-RU" sz="6200" dirty="0"/>
              <a:t> </a:t>
            </a:r>
            <a:r>
              <a:rPr lang="ru-RU" sz="6200" b="1" dirty="0" smtClean="0"/>
              <a:t>2</a:t>
            </a:r>
            <a:r>
              <a:rPr lang="ru-RU" sz="6200" b="1" dirty="0"/>
              <a:t>)   Кто пел розе песни?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 </a:t>
            </a:r>
            <a:r>
              <a:rPr lang="ru-RU" sz="6200" b="1" dirty="0" smtClean="0"/>
              <a:t>	  </a:t>
            </a:r>
            <a:r>
              <a:rPr lang="ru-RU" sz="6200" dirty="0" smtClean="0"/>
              <a:t> </a:t>
            </a:r>
            <a:r>
              <a:rPr lang="ru-RU" sz="6200" dirty="0"/>
              <a:t>А) жаворонок</a:t>
            </a:r>
          </a:p>
          <a:p>
            <a:pPr lvl="1">
              <a:buNone/>
            </a:pPr>
            <a:r>
              <a:rPr lang="ru-RU" sz="6200" dirty="0"/>
              <a:t>Б) шмель</a:t>
            </a:r>
          </a:p>
          <a:p>
            <a:pPr lvl="1">
              <a:buNone/>
            </a:pPr>
            <a:r>
              <a:rPr lang="ru-RU" sz="6200" dirty="0"/>
              <a:t>В) соловей</a:t>
            </a:r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3)    Как жаба очутилась около розы?</a:t>
            </a:r>
            <a:endParaRPr lang="ru-RU" sz="6200" dirty="0"/>
          </a:p>
          <a:p>
            <a:pPr lvl="1">
              <a:buNone/>
            </a:pPr>
            <a:r>
              <a:rPr lang="ru-RU" sz="6200" b="1" dirty="0"/>
              <a:t> </a:t>
            </a:r>
            <a:r>
              <a:rPr lang="ru-RU" sz="6200" dirty="0" smtClean="0"/>
              <a:t>А</a:t>
            </a:r>
            <a:r>
              <a:rPr lang="ru-RU" sz="6200" dirty="0"/>
              <a:t>) спрыгнула с крыши;</a:t>
            </a:r>
          </a:p>
          <a:p>
            <a:pPr lvl="1">
              <a:buNone/>
            </a:pPr>
            <a:r>
              <a:rPr lang="ru-RU" sz="6200" dirty="0"/>
              <a:t>Б) розу пригнул ветер;</a:t>
            </a:r>
          </a:p>
          <a:p>
            <a:pPr lvl="1">
              <a:buNone/>
            </a:pPr>
            <a:r>
              <a:rPr lang="ru-RU" sz="6200" dirty="0"/>
              <a:t>В) жаба влезла несмотря на все трудности.</a:t>
            </a:r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4)    Кто спас розу от жабы?</a:t>
            </a:r>
            <a:endParaRPr lang="ru-RU" sz="6200" dirty="0"/>
          </a:p>
          <a:p>
            <a:pPr lvl="1">
              <a:buNone/>
            </a:pPr>
            <a:r>
              <a:rPr lang="ru-RU" sz="6200" b="1" dirty="0"/>
              <a:t> </a:t>
            </a:r>
            <a:r>
              <a:rPr lang="ru-RU" sz="6200" dirty="0" smtClean="0"/>
              <a:t>А</a:t>
            </a:r>
            <a:r>
              <a:rPr lang="ru-RU" sz="6200" dirty="0"/>
              <a:t>) мальчик</a:t>
            </a:r>
          </a:p>
          <a:p>
            <a:pPr lvl="1">
              <a:buNone/>
            </a:pPr>
            <a:r>
              <a:rPr lang="ru-RU" sz="6200" dirty="0"/>
              <a:t>Б) сестра</a:t>
            </a:r>
          </a:p>
          <a:p>
            <a:pPr lvl="1">
              <a:buNone/>
            </a:pPr>
            <a:r>
              <a:rPr lang="ru-RU" sz="6200" dirty="0"/>
              <a:t>В) птица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857232"/>
            <a:ext cx="4643438" cy="5286412"/>
          </a:xfrm>
        </p:spPr>
        <p:txBody>
          <a:bodyPr>
            <a:normAutofit fontScale="25000" lnSpcReduction="20000"/>
          </a:bodyPr>
          <a:lstStyle/>
          <a:p>
            <a:pPr marL="1143000" indent="-1143000">
              <a:buNone/>
            </a:pPr>
            <a:r>
              <a:rPr lang="ru-RU" sz="6200" b="1" dirty="0" smtClean="0"/>
              <a:t>5) Что </a:t>
            </a:r>
            <a:r>
              <a:rPr lang="ru-RU" sz="6200" b="1" dirty="0"/>
              <a:t>сделал мальчик, когда увидел розу</a:t>
            </a:r>
            <a:r>
              <a:rPr lang="ru-RU" sz="6200" b="1" dirty="0" smtClean="0"/>
              <a:t>?</a:t>
            </a:r>
          </a:p>
          <a:p>
            <a:pPr marL="1143000" indent="-1143000">
              <a:buAutoNum type="arabicParenR" startAt="5"/>
            </a:pPr>
            <a:endParaRPr lang="ru-RU" sz="6200" dirty="0"/>
          </a:p>
          <a:p>
            <a:pPr lvl="1">
              <a:buNone/>
            </a:pPr>
            <a:r>
              <a:rPr lang="ru-RU" sz="5800" b="1" dirty="0"/>
              <a:t> </a:t>
            </a:r>
            <a:r>
              <a:rPr lang="ru-RU" sz="5800" dirty="0" smtClean="0"/>
              <a:t>А</a:t>
            </a:r>
            <a:r>
              <a:rPr lang="ru-RU" sz="5800" dirty="0"/>
              <a:t>) в первый раз после долгого времени улыбнулся;</a:t>
            </a:r>
          </a:p>
          <a:p>
            <a:pPr lvl="1">
              <a:buNone/>
            </a:pPr>
            <a:r>
              <a:rPr lang="ru-RU" sz="5800" dirty="0"/>
              <a:t>Б) в первый раз после долгого времени поднялся на ноги;</a:t>
            </a:r>
          </a:p>
          <a:p>
            <a:pPr lvl="1">
              <a:buNone/>
            </a:pPr>
            <a:r>
              <a:rPr lang="ru-RU" sz="5800" dirty="0"/>
              <a:t>В) </a:t>
            </a:r>
            <a:r>
              <a:rPr lang="ru-RU" sz="5800" dirty="0" err="1"/>
              <a:t>в</a:t>
            </a:r>
            <a:r>
              <a:rPr lang="ru-RU" sz="5800" dirty="0"/>
              <a:t> первый раз после долгого времени сел в кровати.</a:t>
            </a:r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6)    Что было самым лучшим происшествием в жизни розы?</a:t>
            </a:r>
            <a:endParaRPr lang="ru-RU" sz="6200" dirty="0"/>
          </a:p>
          <a:p>
            <a:pPr lvl="1">
              <a:buNone/>
            </a:pPr>
            <a:r>
              <a:rPr lang="ru-RU" sz="5800" b="1" dirty="0"/>
              <a:t> </a:t>
            </a:r>
            <a:r>
              <a:rPr lang="ru-RU" sz="5800" dirty="0" smtClean="0"/>
              <a:t>А</a:t>
            </a:r>
            <a:r>
              <a:rPr lang="ru-RU" sz="5800" dirty="0"/>
              <a:t>) пение соловья;</a:t>
            </a:r>
          </a:p>
          <a:p>
            <a:pPr lvl="1">
              <a:buNone/>
            </a:pPr>
            <a:r>
              <a:rPr lang="ru-RU" sz="5800" dirty="0"/>
              <a:t>Б) спасение от жабы;</a:t>
            </a:r>
          </a:p>
          <a:p>
            <a:pPr lvl="1">
              <a:buNone/>
            </a:pPr>
            <a:r>
              <a:rPr lang="ru-RU" sz="5800" dirty="0"/>
              <a:t>В) прикосновение мальчика;</a:t>
            </a:r>
          </a:p>
          <a:p>
            <a:pPr lvl="1">
              <a:buNone/>
            </a:pPr>
            <a:r>
              <a:rPr lang="ru-RU" sz="5800" dirty="0"/>
              <a:t>Г) упавшая на цветок слезинка со щеки сестры.</a:t>
            </a:r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7)    Что сделали с розой?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 lvl="1">
              <a:buNone/>
            </a:pPr>
            <a:r>
              <a:rPr lang="ru-RU" sz="5800" dirty="0"/>
              <a:t>А) положили в гроб;</a:t>
            </a:r>
          </a:p>
          <a:p>
            <a:pPr lvl="1">
              <a:buNone/>
            </a:pPr>
            <a:r>
              <a:rPr lang="ru-RU" sz="5800" dirty="0"/>
              <a:t>Б) выбросили;</a:t>
            </a:r>
          </a:p>
          <a:p>
            <a:pPr lvl="1">
              <a:buNone/>
            </a:pPr>
            <a:r>
              <a:rPr lang="ru-RU" sz="5800" dirty="0"/>
              <a:t>В) засушили в толстой старой книге.</a:t>
            </a:r>
          </a:p>
          <a:p>
            <a:endParaRPr lang="ru-RU" dirty="0"/>
          </a:p>
        </p:txBody>
      </p:sp>
      <p:pic>
        <p:nvPicPr>
          <p:cNvPr id="5" name="Рисунок 4" descr="portfolio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7F8F2"/>
              </a:clrFrom>
              <a:clrTo>
                <a:srgbClr val="F7F8F2">
                  <a:alpha val="0"/>
                </a:srgbClr>
              </a:clrTo>
            </a:clrChange>
          </a:blip>
          <a:srcRect b="11475"/>
          <a:stretch>
            <a:fillRect/>
          </a:stretch>
        </p:blipFill>
        <p:spPr>
          <a:xfrm>
            <a:off x="2500298" y="5072073"/>
            <a:ext cx="2189491" cy="1598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5300642" cy="642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Тестирование. </a:t>
            </a:r>
            <a:r>
              <a:rPr lang="ru-RU" b="1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857232"/>
            <a:ext cx="4281518" cy="5715040"/>
          </a:xfrm>
        </p:spPr>
        <p:txBody>
          <a:bodyPr>
            <a:normAutofit fontScale="25000" lnSpcReduction="20000"/>
          </a:bodyPr>
          <a:lstStyle/>
          <a:p>
            <a:pPr lvl="0">
              <a:buNone/>
            </a:pPr>
            <a:r>
              <a:rPr lang="ru-RU" sz="6200" b="1" dirty="0" smtClean="0"/>
              <a:t>1) Каким </a:t>
            </a:r>
            <a:r>
              <a:rPr lang="ru-RU" sz="6200" b="1" dirty="0"/>
              <a:t>созданием стала роза?</a:t>
            </a:r>
            <a:endParaRPr lang="ru-RU" sz="6200" dirty="0"/>
          </a:p>
          <a:p>
            <a:pPr lvl="1">
              <a:buNone/>
            </a:pPr>
            <a:r>
              <a:rPr lang="ru-RU" sz="6200" b="1" dirty="0"/>
              <a:t> </a:t>
            </a:r>
            <a:r>
              <a:rPr lang="ru-RU" sz="6200" dirty="0" smtClean="0"/>
              <a:t>А</a:t>
            </a:r>
            <a:r>
              <a:rPr lang="ru-RU" sz="6200" dirty="0"/>
              <a:t>) самым несчастным в цветнике;</a:t>
            </a:r>
          </a:p>
          <a:p>
            <a:pPr lvl="1">
              <a:buNone/>
            </a:pPr>
            <a:r>
              <a:rPr lang="ru-RU" sz="6200" b="1" u="sng" dirty="0">
                <a:solidFill>
                  <a:srgbClr val="FF0000"/>
                </a:solidFill>
              </a:rPr>
              <a:t>Б) самым красивым в цветнике;</a:t>
            </a:r>
          </a:p>
          <a:p>
            <a:pPr lvl="1">
              <a:buNone/>
            </a:pPr>
            <a:r>
              <a:rPr lang="ru-RU" sz="6200" dirty="0"/>
              <a:t>В) самым печальным в цветнике.</a:t>
            </a:r>
          </a:p>
          <a:p>
            <a:pPr>
              <a:buNone/>
            </a:pPr>
            <a:r>
              <a:rPr lang="ru-RU" sz="6200" dirty="0"/>
              <a:t> </a:t>
            </a:r>
          </a:p>
          <a:p>
            <a:pPr>
              <a:buNone/>
            </a:pPr>
            <a:r>
              <a:rPr lang="ru-RU" sz="6200" dirty="0"/>
              <a:t> </a:t>
            </a:r>
            <a:r>
              <a:rPr lang="ru-RU" sz="6200" b="1" dirty="0" smtClean="0"/>
              <a:t>2</a:t>
            </a:r>
            <a:r>
              <a:rPr lang="ru-RU" sz="6200" b="1" dirty="0"/>
              <a:t>)   Кто пел розе песни?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 </a:t>
            </a:r>
            <a:r>
              <a:rPr lang="ru-RU" sz="6200" b="1" dirty="0" smtClean="0"/>
              <a:t>	  </a:t>
            </a:r>
            <a:r>
              <a:rPr lang="ru-RU" sz="6200" dirty="0" smtClean="0"/>
              <a:t> </a:t>
            </a:r>
            <a:r>
              <a:rPr lang="ru-RU" sz="6200" dirty="0"/>
              <a:t>А) жаворонок</a:t>
            </a:r>
          </a:p>
          <a:p>
            <a:pPr lvl="1">
              <a:buNone/>
            </a:pPr>
            <a:r>
              <a:rPr lang="ru-RU" sz="6200" dirty="0"/>
              <a:t>Б) шмель</a:t>
            </a:r>
          </a:p>
          <a:p>
            <a:pPr lvl="1">
              <a:buNone/>
            </a:pPr>
            <a:r>
              <a:rPr lang="ru-RU" sz="6200" b="1" u="sng" dirty="0">
                <a:solidFill>
                  <a:srgbClr val="FF0000"/>
                </a:solidFill>
              </a:rPr>
              <a:t>В) соловей</a:t>
            </a:r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3)    Как жаба очутилась около розы?</a:t>
            </a:r>
            <a:endParaRPr lang="ru-RU" sz="6200" dirty="0"/>
          </a:p>
          <a:p>
            <a:pPr lvl="1">
              <a:buNone/>
            </a:pPr>
            <a:r>
              <a:rPr lang="ru-RU" sz="6200" b="1" dirty="0"/>
              <a:t> </a:t>
            </a:r>
            <a:r>
              <a:rPr lang="ru-RU" sz="6200" dirty="0" smtClean="0"/>
              <a:t>А</a:t>
            </a:r>
            <a:r>
              <a:rPr lang="ru-RU" sz="6200" dirty="0"/>
              <a:t>) спрыгнула с крыши;</a:t>
            </a:r>
          </a:p>
          <a:p>
            <a:pPr lvl="1">
              <a:buNone/>
            </a:pPr>
            <a:r>
              <a:rPr lang="ru-RU" sz="6200" dirty="0"/>
              <a:t>Б) розу пригнул ветер;</a:t>
            </a:r>
          </a:p>
          <a:p>
            <a:pPr lvl="1">
              <a:buNone/>
            </a:pPr>
            <a:r>
              <a:rPr lang="ru-RU" sz="6200" b="1" u="sng" dirty="0">
                <a:solidFill>
                  <a:srgbClr val="FF0000"/>
                </a:solidFill>
              </a:rPr>
              <a:t>В) жаба влезла несмотря на все трудности.</a:t>
            </a:r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4)    Кто спас розу от жабы?</a:t>
            </a:r>
            <a:endParaRPr lang="ru-RU" sz="6200" dirty="0"/>
          </a:p>
          <a:p>
            <a:pPr lvl="1">
              <a:buNone/>
            </a:pPr>
            <a:r>
              <a:rPr lang="ru-RU" sz="6200" b="1" dirty="0"/>
              <a:t> </a:t>
            </a:r>
            <a:r>
              <a:rPr lang="ru-RU" sz="6200" dirty="0" smtClean="0"/>
              <a:t>А</a:t>
            </a:r>
            <a:r>
              <a:rPr lang="ru-RU" sz="6200" dirty="0"/>
              <a:t>) мальчик</a:t>
            </a:r>
          </a:p>
          <a:p>
            <a:pPr lvl="1">
              <a:buNone/>
            </a:pPr>
            <a:r>
              <a:rPr lang="ru-RU" sz="6200" b="1" u="sng" dirty="0">
                <a:solidFill>
                  <a:srgbClr val="FF0000"/>
                </a:solidFill>
              </a:rPr>
              <a:t>Б) сестра</a:t>
            </a:r>
          </a:p>
          <a:p>
            <a:pPr lvl="1">
              <a:buNone/>
            </a:pPr>
            <a:r>
              <a:rPr lang="ru-RU" sz="6200" dirty="0"/>
              <a:t>В) птица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857232"/>
            <a:ext cx="4643438" cy="5286412"/>
          </a:xfrm>
        </p:spPr>
        <p:txBody>
          <a:bodyPr>
            <a:normAutofit fontScale="25000" lnSpcReduction="20000"/>
          </a:bodyPr>
          <a:lstStyle/>
          <a:p>
            <a:pPr marL="1143000" indent="-1143000">
              <a:buNone/>
            </a:pPr>
            <a:r>
              <a:rPr lang="ru-RU" sz="6200" b="1" dirty="0" smtClean="0"/>
              <a:t>5) Что </a:t>
            </a:r>
            <a:r>
              <a:rPr lang="ru-RU" sz="6200" b="1" dirty="0"/>
              <a:t>сделал мальчик, когда увидел розу</a:t>
            </a:r>
            <a:r>
              <a:rPr lang="ru-RU" sz="6200" b="1" dirty="0" smtClean="0"/>
              <a:t>?</a:t>
            </a:r>
          </a:p>
          <a:p>
            <a:pPr marL="1143000" indent="-1143000">
              <a:buAutoNum type="arabicParenR" startAt="5"/>
            </a:pPr>
            <a:endParaRPr lang="ru-RU" sz="6200" dirty="0"/>
          </a:p>
          <a:p>
            <a:pPr lvl="1">
              <a:buNone/>
            </a:pPr>
            <a:r>
              <a:rPr lang="ru-RU" sz="5800" u="sng" dirty="0">
                <a:solidFill>
                  <a:srgbClr val="FF0000"/>
                </a:solidFill>
              </a:rPr>
              <a:t> </a:t>
            </a:r>
            <a:r>
              <a:rPr lang="ru-RU" sz="5800" u="sng" dirty="0" smtClean="0">
                <a:solidFill>
                  <a:srgbClr val="FF0000"/>
                </a:solidFill>
              </a:rPr>
              <a:t>А</a:t>
            </a:r>
            <a:r>
              <a:rPr lang="ru-RU" sz="5800" u="sng" dirty="0">
                <a:solidFill>
                  <a:srgbClr val="FF0000"/>
                </a:solidFill>
              </a:rPr>
              <a:t>) в первый раз после долгого времени улыбнулся;</a:t>
            </a:r>
          </a:p>
          <a:p>
            <a:pPr lvl="1">
              <a:buNone/>
            </a:pPr>
            <a:r>
              <a:rPr lang="ru-RU" sz="5800" dirty="0"/>
              <a:t>Б) в первый раз после долгого времени поднялся на ноги;</a:t>
            </a:r>
          </a:p>
          <a:p>
            <a:pPr lvl="1">
              <a:buNone/>
            </a:pPr>
            <a:r>
              <a:rPr lang="ru-RU" sz="5800" dirty="0"/>
              <a:t>В) </a:t>
            </a:r>
            <a:r>
              <a:rPr lang="ru-RU" sz="5800" dirty="0" err="1"/>
              <a:t>в</a:t>
            </a:r>
            <a:r>
              <a:rPr lang="ru-RU" sz="5800" dirty="0"/>
              <a:t> первый раз после долгого времени сел в кровати.</a:t>
            </a:r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6)    Что было самым лучшим происшествием в жизни розы?</a:t>
            </a:r>
            <a:endParaRPr lang="ru-RU" sz="6200" dirty="0"/>
          </a:p>
          <a:p>
            <a:pPr lvl="1">
              <a:buNone/>
            </a:pPr>
            <a:r>
              <a:rPr lang="ru-RU" sz="5800" b="1" dirty="0"/>
              <a:t> </a:t>
            </a:r>
            <a:r>
              <a:rPr lang="ru-RU" sz="5800" dirty="0" smtClean="0"/>
              <a:t>А</a:t>
            </a:r>
            <a:r>
              <a:rPr lang="ru-RU" sz="5800" dirty="0"/>
              <a:t>) пение соловья;</a:t>
            </a:r>
          </a:p>
          <a:p>
            <a:pPr lvl="1">
              <a:buNone/>
            </a:pPr>
            <a:r>
              <a:rPr lang="ru-RU" sz="5800" dirty="0"/>
              <a:t>Б) спасение от жабы;</a:t>
            </a:r>
          </a:p>
          <a:p>
            <a:pPr lvl="1">
              <a:buNone/>
            </a:pPr>
            <a:r>
              <a:rPr lang="ru-RU" sz="5800" dirty="0"/>
              <a:t>В) прикосновение мальчика;</a:t>
            </a:r>
          </a:p>
          <a:p>
            <a:pPr lvl="1">
              <a:buNone/>
            </a:pPr>
            <a:r>
              <a:rPr lang="ru-RU" sz="5800" b="1" u="sng" dirty="0">
                <a:solidFill>
                  <a:srgbClr val="FF0000"/>
                </a:solidFill>
              </a:rPr>
              <a:t>Г) упавшая на цветок слезинка со щеки сестры.</a:t>
            </a:r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7)    Что сделали с розой?</a:t>
            </a:r>
            <a:endParaRPr lang="ru-RU" sz="6200" dirty="0"/>
          </a:p>
          <a:p>
            <a:pPr>
              <a:buNone/>
            </a:pPr>
            <a:r>
              <a:rPr lang="ru-RU" sz="6200" b="1" dirty="0"/>
              <a:t> </a:t>
            </a:r>
            <a:endParaRPr lang="ru-RU" sz="6200" dirty="0"/>
          </a:p>
          <a:p>
            <a:pPr lvl="1">
              <a:buNone/>
            </a:pPr>
            <a:r>
              <a:rPr lang="ru-RU" sz="5800" dirty="0"/>
              <a:t>А) положили в гроб;</a:t>
            </a:r>
          </a:p>
          <a:p>
            <a:pPr lvl="1">
              <a:buNone/>
            </a:pPr>
            <a:r>
              <a:rPr lang="ru-RU" sz="5800" dirty="0"/>
              <a:t>Б) выбросили;</a:t>
            </a:r>
          </a:p>
          <a:p>
            <a:pPr lvl="1">
              <a:buNone/>
            </a:pPr>
            <a:r>
              <a:rPr lang="ru-RU" sz="5800" b="1" u="sng" dirty="0">
                <a:solidFill>
                  <a:srgbClr val="FF0000"/>
                </a:solidFill>
              </a:rPr>
              <a:t>В) засушили в толстой старой книге.</a:t>
            </a:r>
          </a:p>
          <a:p>
            <a:endParaRPr lang="ru-RU" dirty="0"/>
          </a:p>
        </p:txBody>
      </p:sp>
      <p:pic>
        <p:nvPicPr>
          <p:cNvPr id="5" name="Рисунок 4" descr="portfolio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7F8F2"/>
              </a:clrFrom>
              <a:clrTo>
                <a:srgbClr val="F7F8F2">
                  <a:alpha val="0"/>
                </a:srgbClr>
              </a:clrTo>
            </a:clrChange>
          </a:blip>
          <a:srcRect b="11475"/>
          <a:stretch>
            <a:fillRect/>
          </a:stretch>
        </p:blipFill>
        <p:spPr>
          <a:xfrm>
            <a:off x="2500298" y="5072073"/>
            <a:ext cx="2189491" cy="1598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канирование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892" y="0"/>
            <a:ext cx="4862215" cy="6858000"/>
          </a:xfrm>
          <a:prstGeom prst="rect">
            <a:avLst/>
          </a:prstGeom>
        </p:spPr>
      </p:pic>
      <p:pic>
        <p:nvPicPr>
          <p:cNvPr id="3" name="Рисунок 2" descr="1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375" y="3286124"/>
            <a:ext cx="1190997" cy="1714512"/>
          </a:xfrm>
          <a:prstGeom prst="rect">
            <a:avLst/>
          </a:prstGeom>
        </p:spPr>
      </p:pic>
      <p:pic>
        <p:nvPicPr>
          <p:cNvPr id="6" name="Рисунок 5" descr="139_15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496" y="5072074"/>
            <a:ext cx="1150121" cy="884708"/>
          </a:xfrm>
          <a:prstGeom prst="rect">
            <a:avLst/>
          </a:prstGeom>
        </p:spPr>
      </p:pic>
      <p:pic>
        <p:nvPicPr>
          <p:cNvPr id="8" name="Рисунок 7" descr="0_1afc0_918bf341_XL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4346" y="0"/>
            <a:ext cx="2420823" cy="242889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гороше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86234" y="928670"/>
            <a:ext cx="5157766" cy="1143000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Мышиный горошек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мел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24082" cy="6858000"/>
          </a:xfrm>
          <a:prstGeom prst="rect">
            <a:avLst/>
          </a:prstGeom>
        </p:spPr>
      </p:pic>
      <p:pic>
        <p:nvPicPr>
          <p:cNvPr id="3" name="Рисунок 2" descr="чертополох.jpg"/>
          <p:cNvPicPr>
            <a:picLocks noChangeAspect="1"/>
          </p:cNvPicPr>
          <p:nvPr/>
        </p:nvPicPr>
        <p:blipFill>
          <a:blip r:embed="rId3"/>
          <a:srcRect b="4301"/>
          <a:stretch>
            <a:fillRect/>
          </a:stretch>
        </p:blipFill>
        <p:spPr>
          <a:xfrm>
            <a:off x="4964898" y="0"/>
            <a:ext cx="4179102" cy="6858000"/>
          </a:xfrm>
          <a:prstGeom prst="rect">
            <a:avLst/>
          </a:prstGeom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928662" y="285728"/>
            <a:ext cx="3214710" cy="857256"/>
          </a:xfrm>
          <a:prstGeom prst="rect">
            <a:avLst/>
          </a:prstGeom>
          <a:solidFill>
            <a:srgbClr val="92D050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Хмель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6057936" y="428604"/>
            <a:ext cx="3086064" cy="7143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Чертополох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оровя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66" y="0"/>
            <a:ext cx="4672786" cy="6858000"/>
          </a:xfrm>
          <a:prstGeom prst="rect">
            <a:avLst/>
          </a:prstGeom>
        </p:spPr>
      </p:pic>
      <p:pic>
        <p:nvPicPr>
          <p:cNvPr id="3" name="Рисунок 2" descr="крапив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877" y="3542"/>
            <a:ext cx="3755841" cy="6854458"/>
          </a:xfrm>
          <a:prstGeom prst="rect">
            <a:avLst/>
          </a:prstGeom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1571604" y="3714752"/>
            <a:ext cx="3071802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Коровяк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5357818" y="4500570"/>
            <a:ext cx="3500430" cy="71438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Крапива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115</Words>
  <Application>Microsoft Office PowerPoint</Application>
  <PresentationFormat>Экран (4:3)</PresentationFormat>
  <Paragraphs>101</Paragraphs>
  <Slides>12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Тема  урока:   В. М. Гаршин  «Сказка о жабе и розе» </vt:lpstr>
      <vt:lpstr>Речевая разминка </vt:lpstr>
      <vt:lpstr>Тестирование</vt:lpstr>
      <vt:lpstr>Тестирование. Ответы</vt:lpstr>
      <vt:lpstr>Слайд 6</vt:lpstr>
      <vt:lpstr>Мышиный горошек</vt:lpstr>
      <vt:lpstr>Слайд 8</vt:lpstr>
      <vt:lpstr>Слайд 9</vt:lpstr>
      <vt:lpstr>Слайд 10</vt:lpstr>
      <vt:lpstr>Слайд 11</vt:lpstr>
      <vt:lpstr>Слайд 12</vt:lpstr>
    </vt:vector>
  </TitlesOfParts>
  <Company>ЧСШ №1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 урока:   В. М. Гаршин «Сказка о жабе и розе» </dc:title>
  <dc:creator>&gt;&gt;diR&lt;&lt;</dc:creator>
  <cp:lastModifiedBy>&gt;&gt;diR&lt;&lt;</cp:lastModifiedBy>
  <cp:revision>11</cp:revision>
  <dcterms:created xsi:type="dcterms:W3CDTF">2009-12-15T05:45:04Z</dcterms:created>
  <dcterms:modified xsi:type="dcterms:W3CDTF">2009-12-15T11:46:53Z</dcterms:modified>
</cp:coreProperties>
</file>