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7D704-75E6-4AF8-9DE8-1F764806AF4A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0C249-BBE2-421F-866C-A1173C760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06" y="500042"/>
            <a:ext cx="4957770" cy="428627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–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летие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канонизации Святителя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Иоасафа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епископа Белгородского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75848"/>
            <a:ext cx="3214710" cy="386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4643446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Святитель </a:t>
            </a:r>
            <a:r>
              <a:rPr lang="ru-RU" dirty="0" err="1" smtClean="0"/>
              <a:t>Иоасаф</a:t>
            </a:r>
            <a:r>
              <a:rPr lang="ru-RU" dirty="0" smtClean="0"/>
              <a:t> (Горленко) , Белгородский чудотворец, </a:t>
            </a:r>
            <a:br>
              <a:rPr lang="ru-RU" dirty="0" smtClean="0"/>
            </a:br>
            <a:r>
              <a:rPr lang="ru-RU" dirty="0" smtClean="0"/>
              <a:t>дни памяти 4/17 сентября и 10/23 декабря.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598331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Еще </a:t>
            </a:r>
            <a:r>
              <a:rPr lang="ru-RU" dirty="0" smtClean="0"/>
              <a:t>до прихода его в </a:t>
            </a:r>
            <a:r>
              <a:rPr lang="ru-RU" dirty="0" err="1" smtClean="0"/>
              <a:t>Спасо-Преображенский</a:t>
            </a:r>
            <a:r>
              <a:rPr lang="ru-RU" dirty="0" smtClean="0"/>
              <a:t> монастырь в 1728 году в нем совершенно обрушилась соборная церковь, а в 1736 году вторичный пожар истребил все деревянные здания св. обители. Обитель приходилось </a:t>
            </a:r>
            <a:r>
              <a:rPr lang="ru-RU" dirty="0" smtClean="0"/>
              <a:t>создавать </a:t>
            </a:r>
            <a:r>
              <a:rPr lang="ru-RU" dirty="0" smtClean="0"/>
              <a:t>заново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Заботливый игумен </a:t>
            </a:r>
            <a:r>
              <a:rPr lang="ru-RU" dirty="0" err="1" smtClean="0"/>
              <a:t>Иоасаф</a:t>
            </a:r>
            <a:r>
              <a:rPr lang="ru-RU" dirty="0" smtClean="0"/>
              <a:t>, не обращая внимания на слабость своего здоровья, решил во что бы то ни стало изыскать средства для приведения вверенной ему </a:t>
            </a:r>
            <a:r>
              <a:rPr lang="ru-RU" dirty="0" err="1" smtClean="0"/>
              <a:t>Лубенской</a:t>
            </a:r>
            <a:r>
              <a:rPr lang="ru-RU" dirty="0" smtClean="0"/>
              <a:t> обители в надлежащее состояние. С этой целью он </a:t>
            </a:r>
            <a:r>
              <a:rPr lang="ru-RU" dirty="0" smtClean="0"/>
              <a:t>отправился </a:t>
            </a:r>
            <a:r>
              <a:rPr lang="ru-RU" dirty="0" smtClean="0"/>
              <a:t>10 сентября 1742 года в далекое путешествие, в города Москву и С.-Петербург для </a:t>
            </a:r>
            <a:r>
              <a:rPr lang="ru-RU" dirty="0" err="1" smtClean="0"/>
              <a:t>испрошения</a:t>
            </a:r>
            <a:r>
              <a:rPr lang="ru-RU" dirty="0" smtClean="0"/>
              <a:t> доброхотных пожертвований на построение разрушившейся соборной монастырской церкви. Прибыв в С.-Петербург </a:t>
            </a:r>
            <a:r>
              <a:rPr lang="ru-RU" dirty="0" smtClean="0"/>
              <a:t>игумен </a:t>
            </a:r>
            <a:r>
              <a:rPr lang="ru-RU" dirty="0" err="1" smtClean="0"/>
              <a:t>Иоасаф</a:t>
            </a:r>
            <a:r>
              <a:rPr lang="ru-RU" dirty="0" smtClean="0"/>
              <a:t> удостоился Высочайшего внимания Императрицы Елизаветы Петровны. </a:t>
            </a:r>
            <a:endParaRPr lang="ru-RU" dirty="0" smtClean="0"/>
          </a:p>
          <a:p>
            <a:r>
              <a:rPr lang="ru-RU" dirty="0" smtClean="0"/>
              <a:t>Благочестивая </a:t>
            </a:r>
            <a:r>
              <a:rPr lang="ru-RU" dirty="0" smtClean="0"/>
              <a:t>Государыня, любившая церковное благолепие и усердно посещавшая храмы и монастыри, милостиво приняла просителя и приказала выдать ему на сооружение храма 2000 рублей. К числу причин, расположивших Государыню к пожертвованию на сооружение храма в </a:t>
            </a:r>
            <a:r>
              <a:rPr lang="ru-RU" dirty="0" err="1" smtClean="0"/>
              <a:t>Лубенской</a:t>
            </a:r>
            <a:r>
              <a:rPr lang="ru-RU" dirty="0" smtClean="0"/>
              <a:t> обители, нужно отнести также трогательное и очень назидательное слово игумена </a:t>
            </a:r>
            <a:r>
              <a:rPr lang="ru-RU" dirty="0" err="1" smtClean="0"/>
              <a:t>Иоасафа</a:t>
            </a:r>
            <a:r>
              <a:rPr lang="ru-RU" dirty="0" smtClean="0"/>
              <a:t> о любви к Богу и ближнему. </a:t>
            </a:r>
            <a:r>
              <a:rPr lang="ru-RU" i="1" dirty="0" smtClean="0"/>
              <a:t>«Как далеко от нас живот </a:t>
            </a:r>
            <a:r>
              <a:rPr lang="ru-RU" i="1" dirty="0" smtClean="0"/>
              <a:t>вечный. </a:t>
            </a:r>
            <a:r>
              <a:rPr lang="ru-RU" i="1" dirty="0" smtClean="0"/>
              <a:t>Только лестница о двух ступенях нам предлежит — это любовь к Богу и родственная ей любовь к </a:t>
            </a:r>
            <a:r>
              <a:rPr lang="ru-RU" i="1" dirty="0" smtClean="0"/>
              <a:t>ближнему»</a:t>
            </a:r>
            <a:r>
              <a:rPr lang="ru-RU" dirty="0" smtClean="0"/>
              <a:t>, </a:t>
            </a:r>
            <a:r>
              <a:rPr lang="ru-RU" dirty="0" smtClean="0"/>
              <a:t>— говорил в этом слове игумен </a:t>
            </a:r>
            <a:r>
              <a:rPr lang="ru-RU" dirty="0" err="1" smtClean="0"/>
              <a:t>Иоасаф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61261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16 августа 1744 года, возвратившись из Москвы в Богоспасаемую </a:t>
            </a:r>
            <a:r>
              <a:rPr lang="ru-RU" dirty="0" err="1" smtClean="0"/>
              <a:t>Лубенскую</a:t>
            </a:r>
            <a:r>
              <a:rPr lang="ru-RU" dirty="0" smtClean="0"/>
              <a:t> обитель, игумен </a:t>
            </a:r>
            <a:r>
              <a:rPr lang="ru-RU" dirty="0" err="1" smtClean="0"/>
              <a:t>Иоасаф</a:t>
            </a:r>
            <a:r>
              <a:rPr lang="ru-RU" dirty="0" smtClean="0"/>
              <a:t> вскоре по прямому указанию Императрицы Елизаветы Петровны был возведен в сан архимандрита и через некоторое время был вызван в Москву, где 29 января 1745 года архимандрит </a:t>
            </a:r>
            <a:r>
              <a:rPr lang="ru-RU" dirty="0" err="1" smtClean="0"/>
              <a:t>Иоасаф</a:t>
            </a:r>
            <a:r>
              <a:rPr lang="ru-RU" dirty="0" smtClean="0"/>
              <a:t> был назначен наместником Свято-Троицкой Сергиевой Лавры. </a:t>
            </a:r>
            <a:endParaRPr lang="ru-RU" dirty="0" smtClean="0"/>
          </a:p>
          <a:p>
            <a:r>
              <a:rPr lang="ru-RU" dirty="0" smtClean="0"/>
              <a:t>Наместническое </a:t>
            </a:r>
            <a:r>
              <a:rPr lang="ru-RU" dirty="0" smtClean="0"/>
              <a:t>послушание в Свято-Троицкой Сергиевой Лавре архимандрит </a:t>
            </a:r>
            <a:r>
              <a:rPr lang="ru-RU" dirty="0" err="1" smtClean="0"/>
              <a:t>Иоасаф</a:t>
            </a:r>
            <a:r>
              <a:rPr lang="ru-RU" dirty="0" smtClean="0"/>
              <a:t> проходил до июня месяца 1748 года. </a:t>
            </a:r>
            <a:endParaRPr lang="ru-RU" dirty="0" smtClean="0"/>
          </a:p>
          <a:p>
            <a:r>
              <a:rPr lang="ru-RU" dirty="0" smtClean="0"/>
              <a:t>З</a:t>
            </a:r>
            <a:r>
              <a:rPr lang="ru-RU" dirty="0" smtClean="0"/>
              <a:t>а </a:t>
            </a:r>
            <a:r>
              <a:rPr lang="ru-RU" dirty="0" smtClean="0"/>
              <a:t>время служения в Лавре он явил себя весьма ревностным и полезным </a:t>
            </a:r>
            <a:r>
              <a:rPr lang="ru-RU" dirty="0" err="1" smtClean="0"/>
              <a:t>соработником</a:t>
            </a:r>
            <a:r>
              <a:rPr lang="ru-RU" dirty="0" smtClean="0"/>
              <a:t> ее настоятеля — </a:t>
            </a:r>
            <a:r>
              <a:rPr lang="ru-RU" dirty="0" err="1" smtClean="0"/>
              <a:t>священно-архимандрита</a:t>
            </a:r>
            <a:r>
              <a:rPr lang="ru-RU" dirty="0" smtClean="0"/>
              <a:t> Лавры и архиепископа Арсения </a:t>
            </a:r>
            <a:r>
              <a:rPr lang="ru-RU" dirty="0" err="1" smtClean="0"/>
              <a:t>Могилянского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Испытывая </a:t>
            </a:r>
            <a:r>
              <a:rPr lang="ru-RU" dirty="0" smtClean="0"/>
              <a:t>телесные болезни, происходящие от чрезмерно строгой аскетической жизни, но не оскудевая духом, архимандрит </a:t>
            </a:r>
            <a:r>
              <a:rPr lang="ru-RU" dirty="0" err="1" smtClean="0"/>
              <a:t>Иоасаф</a:t>
            </a:r>
            <a:r>
              <a:rPr lang="ru-RU" dirty="0" smtClean="0"/>
              <a:t> с отменным усердием и победоносно совершал здесь укрощение духовного своеволия, углублялся в постоянное служение Богу, восходил от силы в силу в личном подвиге внутренней духовной борьбы и весьма много трудился на пользу вверенных ему святых обителей.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929322" cy="6715148"/>
          </a:xfrm>
        </p:spPr>
        <p:txBody>
          <a:bodyPr>
            <a:noAutofit/>
          </a:bodyPr>
          <a:lstStyle/>
          <a:p>
            <a:r>
              <a:rPr lang="ru-RU" sz="1500" dirty="0" smtClean="0"/>
              <a:t>1 января 1748 года скончался Антоний </a:t>
            </a:r>
            <a:r>
              <a:rPr lang="ru-RU" sz="1500" dirty="0" err="1" smtClean="0"/>
              <a:t>Черновский</a:t>
            </a:r>
            <a:r>
              <a:rPr lang="ru-RU" sz="1500" dirty="0" smtClean="0"/>
              <a:t> — митрополит Белгородской епархии. Св. Синод представил Ее Величеству доклад со списком кандидатов на это место. В числе кандидатов был помещен архимандрит Свято-Троицкой Сергиевой Лавры наместник </a:t>
            </a:r>
            <a:r>
              <a:rPr lang="ru-RU" sz="1500" dirty="0" err="1" smtClean="0"/>
              <a:t>Иоасаф</a:t>
            </a:r>
            <a:r>
              <a:rPr lang="ru-RU" sz="1500" dirty="0" smtClean="0"/>
              <a:t> (Горленко). 15 марта 1748 года состоялось высочайшее повеление о назначении </a:t>
            </a:r>
            <a:r>
              <a:rPr lang="ru-RU" sz="1500" dirty="0" err="1" smtClean="0"/>
              <a:t>высокопросвященного</a:t>
            </a:r>
            <a:r>
              <a:rPr lang="ru-RU" sz="1500" dirty="0" smtClean="0"/>
              <a:t>, попечительного и трудолюбивого архимандрита и наместника </a:t>
            </a:r>
            <a:r>
              <a:rPr lang="ru-RU" sz="1500" dirty="0" err="1" smtClean="0"/>
              <a:t>Иоасафа</a:t>
            </a:r>
            <a:r>
              <a:rPr lang="ru-RU" sz="1500" dirty="0" smtClean="0"/>
              <a:t> во епископа на обширную в то время Белгородскую епархию. </a:t>
            </a:r>
            <a:endParaRPr lang="ru-RU" sz="1500" dirty="0" smtClean="0"/>
          </a:p>
          <a:p>
            <a:r>
              <a:rPr lang="ru-RU" sz="1500" dirty="0" smtClean="0"/>
              <a:t>6 августа 1748 года, в праздник Преображения Господня, </a:t>
            </a:r>
            <a:r>
              <a:rPr lang="ru-RU" sz="1500" dirty="0" err="1" smtClean="0"/>
              <a:t>новопоставленный</a:t>
            </a:r>
            <a:r>
              <a:rPr lang="ru-RU" sz="1500" dirty="0" smtClean="0"/>
              <a:t> святитель </a:t>
            </a:r>
            <a:r>
              <a:rPr lang="ru-RU" sz="1500" dirty="0" err="1" smtClean="0"/>
              <a:t>Иоасаф</a:t>
            </a:r>
            <a:r>
              <a:rPr lang="ru-RU" sz="1500" dirty="0" smtClean="0"/>
              <a:t> прибыл в свой епархиальный город Белгород утром ко времени Божественной литургии</a:t>
            </a:r>
            <a:r>
              <a:rPr lang="ru-RU" sz="1500" dirty="0" smtClean="0"/>
              <a:t>. Несмотря </a:t>
            </a:r>
            <a:r>
              <a:rPr lang="ru-RU" sz="1500" dirty="0" smtClean="0"/>
              <a:t>на слабое здоровье свое и изнурение далеким путешествием из С.-Петербурга в Белгород, он совершил в этот день Божественную литургию в кафедральном Свято-Троицком соборе. Так начал свое архипастырское служение великий угодник Божий святитель </a:t>
            </a:r>
            <a:r>
              <a:rPr lang="ru-RU" sz="1500" dirty="0" err="1" smtClean="0"/>
              <a:t>Иаосаф</a:t>
            </a:r>
            <a:r>
              <a:rPr lang="ru-RU" sz="1500" dirty="0" smtClean="0"/>
              <a:t>. Исполненный глубочайшего смирения и любви к Богу и ближнему, он с великой ревностью и усердием принялся за бразды архипастырского служения. </a:t>
            </a:r>
          </a:p>
          <a:p>
            <a:r>
              <a:rPr lang="ru-RU" sz="1500" dirty="0" smtClean="0"/>
              <a:t> </a:t>
            </a:r>
            <a:r>
              <a:rPr lang="ru-RU" sz="1500" dirty="0" smtClean="0"/>
              <a:t>Белгородская епархия в то время отличалась крайней бедностью своего населения. </a:t>
            </a:r>
            <a:r>
              <a:rPr lang="ru-RU" sz="1500" dirty="0" smtClean="0"/>
              <a:t> С </a:t>
            </a:r>
            <a:r>
              <a:rPr lang="ru-RU" sz="1500" dirty="0" smtClean="0"/>
              <a:t>самых первых дней своего служения святитель </a:t>
            </a:r>
            <a:r>
              <a:rPr lang="ru-RU" sz="1500" dirty="0" err="1" smtClean="0"/>
              <a:t>Иоасаф</a:t>
            </a:r>
            <a:r>
              <a:rPr lang="ru-RU" sz="1500" dirty="0" smtClean="0"/>
              <a:t> большое внимание стал уделять вопросу образования. </a:t>
            </a:r>
            <a:r>
              <a:rPr lang="ru-RU" sz="1500" dirty="0" smtClean="0"/>
              <a:t>С </a:t>
            </a:r>
            <a:r>
              <a:rPr lang="ru-RU" sz="1500" dirty="0" smtClean="0"/>
              <a:t>целью поднятия умственного и религиозно-нравственного состояния приходского духовенства, преосвященный </a:t>
            </a:r>
            <a:r>
              <a:rPr lang="ru-RU" sz="1500" dirty="0" err="1" smtClean="0"/>
              <a:t>Иоасаф</a:t>
            </a:r>
            <a:r>
              <a:rPr lang="ru-RU" sz="1500" dirty="0" smtClean="0"/>
              <a:t> </a:t>
            </a:r>
            <a:r>
              <a:rPr lang="ru-RU" sz="1500" dirty="0" smtClean="0"/>
              <a:t>ежегодно совершал обозрение своей обширной епархии и останавливался не в покойных чертогах богачей, а в бедных хижинах крестьян или незатейливых домиках сельских батюшек.</a:t>
            </a:r>
            <a:endParaRPr lang="ru-RU" sz="1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6134" y="500042"/>
            <a:ext cx="317502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6686568" cy="64294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В небольшом городке Полтавской губернии в сентябре 1705 года, в день Рождества Пресвятой Богородицы во время совершения Божественной литургии, в семье Андрея </a:t>
            </a:r>
            <a:r>
              <a:rPr lang="ru-RU" dirty="0" err="1" smtClean="0"/>
              <a:t>Димитриевича</a:t>
            </a:r>
            <a:r>
              <a:rPr lang="ru-RU" dirty="0" smtClean="0"/>
              <a:t> и Марии Даниловны Горленко, родился младенец-первенец. </a:t>
            </a:r>
          </a:p>
          <a:p>
            <a:pPr>
              <a:buNone/>
            </a:pPr>
            <a:r>
              <a:rPr lang="ru-RU" dirty="0" smtClean="0"/>
              <a:t>Родители были очень рады рождению сына, наследника и продолжателя их дворянского и православного рода. Нареченный во Святом Крещении именем </a:t>
            </a:r>
            <a:r>
              <a:rPr lang="ru-RU" dirty="0" err="1" smtClean="0"/>
              <a:t>Иоакима</a:t>
            </a:r>
            <a:r>
              <a:rPr lang="ru-RU" dirty="0" smtClean="0"/>
              <a:t>, родителя Пресвятой Богородицы, память которого ежегодно празднуется святой Православной церковью 9 сентября.</a:t>
            </a:r>
          </a:p>
          <a:p>
            <a:pPr>
              <a:buNone/>
            </a:pPr>
            <a:r>
              <a:rPr lang="ru-RU" dirty="0" smtClean="0"/>
              <a:t>Младенец </a:t>
            </a:r>
            <a:r>
              <a:rPr lang="ru-RU" dirty="0" err="1" smtClean="0"/>
              <a:t>Иоаким</a:t>
            </a:r>
            <a:r>
              <a:rPr lang="ru-RU" dirty="0" smtClean="0"/>
              <a:t> (впоследствии святитель </a:t>
            </a:r>
            <a:r>
              <a:rPr lang="ru-RU" dirty="0" err="1" smtClean="0"/>
              <a:t>Иоасаф</a:t>
            </a:r>
            <a:r>
              <a:rPr lang="ru-RU" dirty="0" smtClean="0"/>
              <a:t>) всегда находился под особым покровительством Пречистой Владычицы.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4214" y="357166"/>
            <a:ext cx="2166942" cy="2451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0"/>
            <a:ext cx="5643570" cy="5429264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Но не суждено было сбыться воле родителей </a:t>
            </a:r>
            <a:r>
              <a:rPr lang="ru-RU" sz="2000" dirty="0" err="1" smtClean="0"/>
              <a:t>Иоакима</a:t>
            </a:r>
            <a:r>
              <a:rPr lang="ru-RU" sz="2000" dirty="0" smtClean="0"/>
              <a:t> о том, чтобы их первенец стал и наследником их богатых дворянских имений. Господь готовил своему избраннику иной путь, путь иноческой жизни, путь пастырского служения Его Святой Православной Церкви. </a:t>
            </a:r>
          </a:p>
          <a:p>
            <a:r>
              <a:rPr lang="ru-RU" sz="2000" dirty="0" smtClean="0"/>
              <a:t>Однажды вечером отец </a:t>
            </a:r>
            <a:r>
              <a:rPr lang="ru-RU" sz="2000" dirty="0" err="1" smtClean="0"/>
              <a:t>Иоакима</a:t>
            </a:r>
            <a:r>
              <a:rPr lang="ru-RU" sz="2000" dirty="0" smtClean="0"/>
              <a:t> Андрей </a:t>
            </a:r>
            <a:r>
              <a:rPr lang="ru-RU" sz="2000" dirty="0" err="1" smtClean="0"/>
              <a:t>Димитриевич</a:t>
            </a:r>
            <a:r>
              <a:rPr lang="ru-RU" sz="2000" dirty="0" smtClean="0"/>
              <a:t> сидел на крыльце своего дома и вдруг, при заходе солнца, увидел стоявшую за горизонтом на воздухе Божию Матерь с Ангелом и у ног Их сына своего </a:t>
            </a:r>
            <a:r>
              <a:rPr lang="ru-RU" sz="2000" dirty="0" err="1" smtClean="0"/>
              <a:t>Иоакима</a:t>
            </a:r>
            <a:r>
              <a:rPr lang="ru-RU" sz="2000" dirty="0" smtClean="0"/>
              <a:t>, стоящего на коленях и приносящего Божией Матери молитвы. </a:t>
            </a:r>
          </a:p>
          <a:p>
            <a:r>
              <a:rPr lang="ru-RU" sz="2000" dirty="0" smtClean="0"/>
              <a:t>Потом он услышал слова Пресвятой Богородицы: «Довлеет Мне молитва твоя», и в этот момент слетел Ангел Господень и облачил </a:t>
            </a:r>
            <a:r>
              <a:rPr lang="ru-RU" sz="2000" dirty="0" err="1" smtClean="0"/>
              <a:t>Иоакима</a:t>
            </a:r>
            <a:r>
              <a:rPr lang="ru-RU" sz="2000" dirty="0" smtClean="0"/>
              <a:t> в архиерейскую мантию. 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285728"/>
            <a:ext cx="365627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5371943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Пораженный дивным и знаменательным видением, отец </a:t>
            </a:r>
            <a:r>
              <a:rPr lang="ru-RU" sz="2000" dirty="0" err="1" smtClean="0"/>
              <a:t>Иоакима</a:t>
            </a:r>
            <a:r>
              <a:rPr lang="ru-RU" sz="2000" dirty="0" smtClean="0"/>
              <a:t> принял дерзновение сказать: «</a:t>
            </a:r>
            <a:r>
              <a:rPr lang="ru-RU" sz="2000" dirty="0" err="1" smtClean="0"/>
              <a:t>Нам-же</a:t>
            </a:r>
            <a:r>
              <a:rPr lang="ru-RU" sz="2000" dirty="0" smtClean="0"/>
              <a:t>, родителям, Пречистая Богоматерь, что оставляешь?» Ответа от Пречистой Девы Марии на вопрос родителя </a:t>
            </a:r>
            <a:r>
              <a:rPr lang="ru-RU" sz="2000" dirty="0" err="1" smtClean="0"/>
              <a:t>Иоакима</a:t>
            </a:r>
            <a:r>
              <a:rPr lang="ru-RU" sz="2000" dirty="0" smtClean="0"/>
              <a:t> не последовало, и явление окончилось.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858312" cy="457203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Св. </a:t>
            </a:r>
            <a:r>
              <a:rPr lang="ru-RU" sz="2000" dirty="0" err="1" smtClean="0"/>
              <a:t>Иоасаф</a:t>
            </a:r>
            <a:r>
              <a:rPr lang="ru-RU" sz="2000" dirty="0" smtClean="0"/>
              <a:t> происходил из славного малороссийского семейства, которое удостоилось получить в XVII веке права русского дворянства. Род Горленко — один из древних и славных родов в истории Малороссии. </a:t>
            </a:r>
          </a:p>
          <a:p>
            <a:r>
              <a:rPr lang="ru-RU" sz="2000" dirty="0" smtClean="0"/>
              <a:t>Родители св. </a:t>
            </a:r>
            <a:r>
              <a:rPr lang="ru-RU" sz="2000" dirty="0" err="1" smtClean="0"/>
              <a:t>Иоасафа</a:t>
            </a:r>
            <a:r>
              <a:rPr lang="ru-RU" sz="2000" dirty="0" smtClean="0"/>
              <a:t>, были очень богобоязненны и жили по всем правилам Православной Церкви. </a:t>
            </a:r>
          </a:p>
          <a:p>
            <a:r>
              <a:rPr lang="ru-RU" sz="2000" dirty="0" smtClean="0"/>
              <a:t>Отец — Андрей </a:t>
            </a:r>
            <a:r>
              <a:rPr lang="ru-RU" sz="2000" dirty="0" err="1" smtClean="0"/>
              <a:t>Димитриевич</a:t>
            </a:r>
            <a:r>
              <a:rPr lang="ru-RU" sz="2000" dirty="0" smtClean="0"/>
              <a:t> Горленко, был бунчужным, т.е. заведовал бунчуком — войсковым знаменем при гетмане Данииле Павловиче Апостоле, на дочери которого он и был женат. Это был смиренный и кроткий человек, который более всего отдавался внутренней духовной жизни, отличался большим </a:t>
            </a:r>
            <a:r>
              <a:rPr lang="ru-RU" sz="2000" dirty="0" err="1" smtClean="0"/>
              <a:t>нищелюбием</a:t>
            </a:r>
            <a:r>
              <a:rPr lang="ru-RU" sz="2000" dirty="0" smtClean="0"/>
              <a:t> и тяготением к решению проблем нравственного совершенства. Последние годы своей жизни Андрей </a:t>
            </a:r>
            <a:r>
              <a:rPr lang="ru-RU" sz="2000" dirty="0" err="1" smtClean="0"/>
              <a:t>Димитриевич</a:t>
            </a:r>
            <a:r>
              <a:rPr lang="ru-RU" sz="2000" dirty="0" smtClean="0"/>
              <a:t> провел в совершенном одиночестве, в небольшом домике, построенном в лесу под Прилукой (город, в котором жила семья Горленко), а семья оставалась в Прилуках, куда он ездил только по праздникам.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10123"/>
            <a:ext cx="28194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4714884"/>
            <a:ext cx="5786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Мать св. </a:t>
            </a:r>
            <a:r>
              <a:rPr lang="ru-RU" sz="2000" dirty="0" err="1" smtClean="0"/>
              <a:t>Иоасафа</a:t>
            </a:r>
            <a:r>
              <a:rPr lang="ru-RU" sz="2000" dirty="0" smtClean="0"/>
              <a:t> — Мария Даниловна, также отличалась искренним благочестием, твердою приверженностью к Православной вере, отменным усердием к храмам Божиим и уважение к духовенству и монашеству. 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28654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После доброго семейного воспитания, юный </a:t>
            </a:r>
            <a:r>
              <a:rPr lang="ru-RU" dirty="0" err="1" smtClean="0"/>
              <a:t>Иаоким</a:t>
            </a:r>
            <a:r>
              <a:rPr lang="ru-RU" dirty="0" smtClean="0"/>
              <a:t> поступил в такое учебное заведение, в котором еще более могла развиваться и укрепляться, при содействии благодати Божией, благочестивая настроенность его. </a:t>
            </a:r>
          </a:p>
          <a:p>
            <a:r>
              <a:rPr lang="ru-RU" dirty="0" smtClean="0"/>
              <a:t>Этому способствовал и благочестивый склад </a:t>
            </a:r>
            <a:r>
              <a:rPr lang="ru-RU" dirty="0" err="1" smtClean="0"/>
              <a:t>полумонашеской</a:t>
            </a:r>
            <a:r>
              <a:rPr lang="ru-RU" dirty="0" smtClean="0"/>
              <a:t> жизни в академии, и обилие святынь в г. Киеве — матери городов Русских, и особенно знакомство с иноками-подвижниками Киево-Печерскими, с которыми любил беседовать </a:t>
            </a:r>
            <a:r>
              <a:rPr lang="ru-RU" dirty="0" err="1" smtClean="0"/>
              <a:t>Иоаким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Все это способствовало тому, что уже на 11-м году своей жизни </a:t>
            </a:r>
            <a:r>
              <a:rPr lang="ru-RU" dirty="0" err="1" smtClean="0"/>
              <a:t>Иоаким</a:t>
            </a:r>
            <a:r>
              <a:rPr lang="ru-RU" dirty="0" smtClean="0"/>
              <a:t> Горленко возлюбил монашество, на 16-м году жизни, ко времени окончания школьного образования, в нем утвердилось намерение быть монахом и всецело овладело его волею, а на 18-м году жизни в </a:t>
            </a:r>
            <a:r>
              <a:rPr lang="ru-RU" dirty="0" err="1" smtClean="0"/>
              <a:t>Иоакиме</a:t>
            </a:r>
            <a:r>
              <a:rPr lang="ru-RU" dirty="0" smtClean="0"/>
              <a:t> окончательно созрела и утвердилась мысль об отречении от мира и принятии иночества.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8543956" cy="68580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Под предлогом окончания академического курса (довершения своего образования) </a:t>
            </a:r>
            <a:r>
              <a:rPr lang="ru-RU" sz="2000" dirty="0" err="1" smtClean="0"/>
              <a:t>Иоаким</a:t>
            </a:r>
            <a:r>
              <a:rPr lang="ru-RU" sz="2000" dirty="0" smtClean="0"/>
              <a:t>, как и раньше, в определенное время отправился в Киев с преданным слугой. По прибытии в Киев, он в скором времени оставил Академию и удалился в пустынный и отличавшийся строго-подвижнической жизнью </a:t>
            </a:r>
            <a:r>
              <a:rPr lang="ru-RU" sz="2000" dirty="0" err="1" smtClean="0"/>
              <a:t>Киево-Межигорский</a:t>
            </a:r>
            <a:r>
              <a:rPr lang="ru-RU" sz="2000" dirty="0" smtClean="0"/>
              <a:t> </a:t>
            </a:r>
            <a:r>
              <a:rPr lang="ru-RU" sz="2000" dirty="0" err="1" smtClean="0"/>
              <a:t>Спасо-Преображенский</a:t>
            </a:r>
            <a:r>
              <a:rPr lang="ru-RU" sz="2000" dirty="0" smtClean="0"/>
              <a:t> монастырь, в котором и предался всецело монастырскому послушанию — подготовительной ступени к принятию монашества.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А чтобы родители его не узнали о его поступлении в монастырь и не взяли бы его оттуда, он оставил в Киеве верного слугу своего, который, получая письма от родителей его, отправлял их к нему в монастырь, а ответы сына, получаемые будто бы из Киева, пересылал в дом родителей.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643182"/>
            <a:ext cx="2903037" cy="192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06" y="2325239"/>
            <a:ext cx="60722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Здесь </a:t>
            </a:r>
            <a:r>
              <a:rPr lang="ru-RU" sz="2000" dirty="0" err="1" smtClean="0"/>
              <a:t>Иоаким</a:t>
            </a:r>
            <a:r>
              <a:rPr lang="ru-RU" sz="2000" dirty="0" smtClean="0"/>
              <a:t> любил уединяться для молитвы в пещеру одной горы. Ревность молодого послушника к молитвенным подвигам, умерщвлению плоти и покорению ее духу доходила в это время до того, что он в продолжении искуса не вкушал даже вареной пищи, довольствуясь самой скудною, суровою пищею.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Это продолжалось два года. После 2-х годичного испытания в </a:t>
            </a:r>
            <a:r>
              <a:rPr lang="ru-RU" dirty="0" err="1" smtClean="0"/>
              <a:t>Киево-Межигорском</a:t>
            </a:r>
            <a:r>
              <a:rPr lang="ru-RU" dirty="0" smtClean="0"/>
              <a:t> </a:t>
            </a:r>
            <a:r>
              <a:rPr lang="ru-RU" dirty="0" err="1" smtClean="0"/>
              <a:t>Спасо-Преображенском</a:t>
            </a:r>
            <a:r>
              <a:rPr lang="ru-RU" dirty="0" smtClean="0"/>
              <a:t> монастыре, подвижник </a:t>
            </a:r>
            <a:r>
              <a:rPr lang="ru-RU" dirty="0" err="1" smtClean="0"/>
              <a:t>Иоаким</a:t>
            </a:r>
            <a:r>
              <a:rPr lang="ru-RU" dirty="0" smtClean="0"/>
              <a:t> Горленко на 21 году жизни, 27 октября 1725 года принял рясофор от </a:t>
            </a:r>
            <a:r>
              <a:rPr lang="ru-RU" dirty="0" err="1" smtClean="0"/>
              <a:t>всечестного</a:t>
            </a:r>
            <a:r>
              <a:rPr lang="ru-RU" dirty="0" smtClean="0"/>
              <a:t> отца </a:t>
            </a:r>
            <a:r>
              <a:rPr lang="ru-RU" dirty="0" err="1" smtClean="0"/>
              <a:t>иеросхимонаха</a:t>
            </a:r>
            <a:r>
              <a:rPr lang="ru-RU" dirty="0" smtClean="0"/>
              <a:t> Феодора в пещерном храме </a:t>
            </a:r>
            <a:r>
              <a:rPr lang="ru-RU" dirty="0" err="1" smtClean="0"/>
              <a:t>Межигорского</a:t>
            </a:r>
            <a:r>
              <a:rPr lang="ru-RU" dirty="0" smtClean="0"/>
              <a:t> монастыря во имя святых </a:t>
            </a:r>
            <a:r>
              <a:rPr lang="ru-RU" dirty="0" err="1" smtClean="0"/>
              <a:t>богоносных</a:t>
            </a:r>
            <a:r>
              <a:rPr lang="ru-RU" dirty="0" smtClean="0"/>
              <a:t> отец </a:t>
            </a:r>
            <a:r>
              <a:rPr lang="ru-RU" dirty="0" err="1" smtClean="0"/>
              <a:t>Онуфрия</a:t>
            </a:r>
            <a:r>
              <a:rPr lang="ru-RU" dirty="0" smtClean="0"/>
              <a:t> и Петра Афонского и наречен был в иночестве </a:t>
            </a:r>
            <a:r>
              <a:rPr lang="ru-RU" dirty="0" err="1" smtClean="0"/>
              <a:t>Иларионом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 принятии рясофора, он открыл свою тайну родителям через своего верного слугу, прося у них прощения в том, что без их позволения и благословения принял  рясофор.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После двухгодичного пребывания в </a:t>
            </a:r>
            <a:r>
              <a:rPr lang="ru-RU" dirty="0" err="1" smtClean="0"/>
              <a:t>Киево-Межигорском</a:t>
            </a:r>
            <a:r>
              <a:rPr lang="ru-RU" dirty="0" smtClean="0"/>
              <a:t> монастыре, рясофорный </a:t>
            </a:r>
            <a:r>
              <a:rPr lang="ru-RU" dirty="0" err="1" smtClean="0"/>
              <a:t>Иларион</a:t>
            </a:r>
            <a:r>
              <a:rPr lang="ru-RU" dirty="0" smtClean="0"/>
              <a:t>, обративший на себя внимание высшего духовного начальства строгой подвижнической жизнью, был вызван в </a:t>
            </a:r>
            <a:r>
              <a:rPr lang="ru-RU" dirty="0" err="1" smtClean="0"/>
              <a:t>Киево-братский</a:t>
            </a:r>
            <a:r>
              <a:rPr lang="ru-RU" dirty="0" smtClean="0"/>
              <a:t> монастырь. Здесь 21 ноября, в праздник Введения во храм Пресвятой Богородицы, 1727-го года 22-х летний </a:t>
            </a:r>
            <a:r>
              <a:rPr lang="ru-RU" dirty="0" err="1" smtClean="0"/>
              <a:t>Иларион</a:t>
            </a:r>
            <a:r>
              <a:rPr lang="ru-RU" dirty="0" smtClean="0"/>
              <a:t>, по отречении от всего мирского, принял от </a:t>
            </a:r>
            <a:r>
              <a:rPr lang="ru-RU" dirty="0" err="1" smtClean="0"/>
              <a:t>преподобнейшего</a:t>
            </a:r>
            <a:r>
              <a:rPr lang="ru-RU" dirty="0" smtClean="0"/>
              <a:t> отца </a:t>
            </a:r>
            <a:r>
              <a:rPr lang="ru-RU" dirty="0" err="1" smtClean="0"/>
              <a:t>Илариона</a:t>
            </a:r>
            <a:r>
              <a:rPr lang="ru-RU" dirty="0" smtClean="0"/>
              <a:t> Левицкого, ректора академии и игумена того монастыря (</a:t>
            </a:r>
            <a:r>
              <a:rPr lang="ru-RU" dirty="0" err="1" smtClean="0"/>
              <a:t>Киево-братского</a:t>
            </a:r>
            <a:r>
              <a:rPr lang="ru-RU" dirty="0" smtClean="0"/>
              <a:t>), великое пострижение в мантию с именем </a:t>
            </a:r>
            <a:r>
              <a:rPr lang="ru-RU" dirty="0" err="1" smtClean="0"/>
              <a:t>Иоасаф</a:t>
            </a:r>
            <a:r>
              <a:rPr lang="ru-RU" dirty="0" smtClean="0"/>
              <a:t>, в честь св. </a:t>
            </a:r>
            <a:r>
              <a:rPr lang="ru-RU" dirty="0" err="1" smtClean="0"/>
              <a:t>Иоасафа</a:t>
            </a:r>
            <a:r>
              <a:rPr lang="ru-RU" dirty="0" smtClean="0"/>
              <a:t>, Царевича индийского, память которого празднуется Церковью 19 ноября. </a:t>
            </a:r>
          </a:p>
          <a:p>
            <a:r>
              <a:rPr lang="ru-RU" dirty="0" smtClean="0"/>
              <a:t>В следующем году 6 января 1728 года, инок </a:t>
            </a:r>
            <a:r>
              <a:rPr lang="ru-RU" dirty="0" err="1" smtClean="0"/>
              <a:t>Иоасаф</a:t>
            </a:r>
            <a:r>
              <a:rPr lang="ru-RU" dirty="0" smtClean="0"/>
              <a:t> был посвящен Киевским архиепископом </a:t>
            </a:r>
            <a:r>
              <a:rPr lang="ru-RU" dirty="0" err="1" smtClean="0"/>
              <a:t>Варлаамом</a:t>
            </a:r>
            <a:r>
              <a:rPr lang="ru-RU" dirty="0" smtClean="0"/>
              <a:t> </a:t>
            </a:r>
            <a:r>
              <a:rPr lang="ru-RU" dirty="0" err="1" smtClean="0"/>
              <a:t>Ванатовичем</a:t>
            </a:r>
            <a:r>
              <a:rPr lang="ru-RU" dirty="0" smtClean="0"/>
              <a:t> в сан иеродиакона. Спустя год, иеродиакон </a:t>
            </a:r>
            <a:r>
              <a:rPr lang="ru-RU" dirty="0" err="1" smtClean="0"/>
              <a:t>Иоасаф</a:t>
            </a:r>
            <a:r>
              <a:rPr lang="ru-RU" dirty="0" smtClean="0"/>
              <a:t> был определен учителем низшего класса Киевской академии. </a:t>
            </a:r>
          </a:p>
          <a:p>
            <a:r>
              <a:rPr lang="ru-RU" dirty="0" smtClean="0"/>
              <a:t>В  августе 1732 года будущий святитель, согласно распоряжению киевского архиепископа (впоследствии митрополита) Рафаила Заборовского, отправился собирать пожертвования по Малороссии на ремонт академических зданий.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26" y="214290"/>
            <a:ext cx="621507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1737 году архиепископ Рафаил Заборовский, который видя ревность и трудолюбие молодого пастыря, благословляет его  на службу в довольно населенный </a:t>
            </a:r>
            <a:r>
              <a:rPr lang="ru-RU" dirty="0" err="1" smtClean="0"/>
              <a:t>Лубенско-Мгарский</a:t>
            </a:r>
            <a:r>
              <a:rPr lang="ru-RU" dirty="0" smtClean="0"/>
              <a:t> Преображенский монастырь игуменом обители. 32-х летний молодой иеромонах </a:t>
            </a:r>
            <a:r>
              <a:rPr lang="ru-RU" dirty="0" err="1" smtClean="0"/>
              <a:t>Иоасаф</a:t>
            </a:r>
            <a:r>
              <a:rPr lang="ru-RU" dirty="0" smtClean="0"/>
              <a:t>, принял почетное назначение с несказанным смирением. </a:t>
            </a:r>
          </a:p>
          <a:p>
            <a:r>
              <a:rPr lang="ru-RU" dirty="0" smtClean="0"/>
              <a:t>Игумен </a:t>
            </a:r>
            <a:r>
              <a:rPr lang="ru-RU" dirty="0" err="1" smtClean="0"/>
              <a:t>Иоасаф</a:t>
            </a:r>
            <a:r>
              <a:rPr lang="ru-RU" dirty="0" smtClean="0"/>
              <a:t> вел строго подвижническую жизнь. Он подвергался частым и продолжительным недугам телесным, которые, несомненно, были прямым следствием строго подвижнической жизни его. Сам св. </a:t>
            </a:r>
            <a:r>
              <a:rPr lang="ru-RU" dirty="0" err="1" smtClean="0"/>
              <a:t>Иоасаф</a:t>
            </a:r>
            <a:r>
              <a:rPr lang="ru-RU" dirty="0" smtClean="0"/>
              <a:t> в своих автобиографических записках пишет про это так: «16 августа 1737 года я крепко заболел и уже чувствовал близкий исход жизни, но Божьим милосердием был помилован...», «27 сентября 1740 года, пишет он, я опять заболел и страдал отчаянно до половины февраля, но милосердый Бог оставил мне жизнь для Его прославления». </a:t>
            </a:r>
          </a:p>
          <a:p>
            <a:endParaRPr lang="ru-RU" dirty="0" smtClean="0"/>
          </a:p>
          <a:p>
            <a:r>
              <a:rPr lang="ru-RU" dirty="0" smtClean="0"/>
              <a:t>Во время своего настоятельства в </a:t>
            </a:r>
            <a:r>
              <a:rPr lang="ru-RU" dirty="0" err="1" smtClean="0"/>
              <a:t>Лубенском</a:t>
            </a:r>
            <a:r>
              <a:rPr lang="ru-RU" dirty="0" smtClean="0"/>
              <a:t> монастыре игумен </a:t>
            </a:r>
            <a:r>
              <a:rPr lang="ru-RU" dirty="0" err="1" smtClean="0"/>
              <a:t>Иоасаф</a:t>
            </a:r>
            <a:r>
              <a:rPr lang="ru-RU" dirty="0" smtClean="0"/>
              <a:t> сподобился видеть два замечательных сновидения. В оба раза он видел Константинопольского патриарха Афанасия, нетленно почивающего в </a:t>
            </a:r>
            <a:r>
              <a:rPr lang="ru-RU" dirty="0" err="1" smtClean="0"/>
              <a:t>Лубенском</a:t>
            </a:r>
            <a:r>
              <a:rPr lang="ru-RU" dirty="0" smtClean="0"/>
              <a:t> монастыре, и дважды он слышал от него слова одобрения.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571768" cy="35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4282" y="4143380"/>
            <a:ext cx="228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Святитель Афанасий, патриарх Цареградский и </a:t>
            </a:r>
            <a:r>
              <a:rPr lang="ru-RU" dirty="0" err="1">
                <a:solidFill>
                  <a:prstClr val="black"/>
                </a:solidFill>
              </a:rPr>
              <a:t>Лубенский</a:t>
            </a:r>
            <a:r>
              <a:rPr lang="ru-RU" dirty="0">
                <a:solidFill>
                  <a:prstClr val="black"/>
                </a:solidFill>
              </a:rPr>
              <a:t> чудотворец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1707</Words>
  <Application>Microsoft Office PowerPoint</Application>
  <PresentationFormat>Экран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100 –летие канонизации Святителя Иоасафа,  епископа Белгородского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 –летие канонизации Святителя Иоасафа,  епископа Белгородского</dc:title>
  <dc:creator>Вадим</dc:creator>
  <cp:lastModifiedBy>Вадим</cp:lastModifiedBy>
  <cp:revision>8</cp:revision>
  <dcterms:created xsi:type="dcterms:W3CDTF">2011-09-16T17:04:38Z</dcterms:created>
  <dcterms:modified xsi:type="dcterms:W3CDTF">2011-09-17T03:24:37Z</dcterms:modified>
</cp:coreProperties>
</file>