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66" r:id="rId4"/>
    <p:sldId id="268" r:id="rId5"/>
    <p:sldId id="257" r:id="rId6"/>
    <p:sldId id="258" r:id="rId7"/>
    <p:sldId id="260" r:id="rId8"/>
    <p:sldId id="259" r:id="rId9"/>
    <p:sldId id="261" r:id="rId10"/>
    <p:sldId id="262" r:id="rId11"/>
    <p:sldId id="263" r:id="rId12"/>
    <p:sldId id="264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12/22/2011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12/22/2011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12/22/2011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12/22/2011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12/22/2011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12/22/2011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12/22/2011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12/22/2011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12/22/2011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12/22/2011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12/22/2011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12/22/2011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48000" y="381000"/>
            <a:ext cx="5446776" cy="14478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Экономика</a:t>
            </a:r>
            <a:br>
              <a:rPr lang="ru-RU" dirty="0" smtClean="0"/>
            </a:br>
            <a:r>
              <a:rPr lang="ru-RU" dirty="0" smtClean="0"/>
              <a:t>10 класс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48000" y="2362200"/>
            <a:ext cx="5421220" cy="4114800"/>
          </a:xfrm>
        </p:spPr>
        <p:txBody>
          <a:bodyPr>
            <a:normAutofit fontScale="92500" lnSpcReduction="10000"/>
          </a:bodyPr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Тема:</a:t>
            </a:r>
          </a:p>
          <a:p>
            <a:pPr algn="l"/>
            <a:endParaRPr lang="ru-RU" sz="3200" dirty="0" smtClean="0"/>
          </a:p>
          <a:p>
            <a:pPr algn="ctr"/>
            <a:r>
              <a:rPr lang="ru-RU" sz="3200" dirty="0" smtClean="0"/>
              <a:t>Источники доходов. </a:t>
            </a:r>
          </a:p>
          <a:p>
            <a:pPr algn="ctr"/>
            <a:r>
              <a:rPr lang="ru-RU" sz="3200" dirty="0" smtClean="0"/>
              <a:t>Расходы семьи.</a:t>
            </a:r>
          </a:p>
          <a:p>
            <a:pPr algn="ctr"/>
            <a:r>
              <a:rPr lang="ru-RU" sz="3200" dirty="0" smtClean="0"/>
              <a:t>Реальный и номинальный доход.</a:t>
            </a:r>
          </a:p>
          <a:p>
            <a:pPr algn="ctr"/>
            <a:endParaRPr lang="ru-RU" sz="3200" dirty="0" smtClean="0"/>
          </a:p>
          <a:p>
            <a:pPr algn="ctr"/>
            <a:r>
              <a:rPr lang="ru-RU" sz="2800" dirty="0" smtClean="0"/>
              <a:t>Учитель: </a:t>
            </a:r>
            <a:r>
              <a:rPr lang="ru-RU" sz="2800" dirty="0" err="1" smtClean="0"/>
              <a:t>Маринченко</a:t>
            </a:r>
            <a:r>
              <a:rPr lang="ru-RU" sz="2800" dirty="0" smtClean="0"/>
              <a:t> Л. М</a:t>
            </a:r>
            <a:r>
              <a:rPr lang="ru-RU" sz="3200" dirty="0" smtClean="0"/>
              <a:t>.</a:t>
            </a:r>
          </a:p>
          <a:p>
            <a:pPr algn="ctr"/>
            <a:endParaRPr lang="ru-RU" sz="3200" dirty="0" smtClean="0"/>
          </a:p>
          <a:p>
            <a:pPr algn="ctr"/>
            <a:endParaRPr lang="ru-RU" sz="32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46760"/>
          </a:xfrm>
        </p:spPr>
        <p:txBody>
          <a:bodyPr/>
          <a:lstStyle/>
          <a:p>
            <a:pPr algn="ctr"/>
            <a:r>
              <a:rPr lang="ru-RU" dirty="0" smtClean="0"/>
              <a:t>Запомните: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u="sng" dirty="0" smtClean="0"/>
              <a:t>Номинальный	 доход- </a:t>
            </a:r>
            <a:r>
              <a:rPr lang="ru-RU" i="1" dirty="0" smtClean="0"/>
              <a:t>сумма денег, полученная гражданином или семьей в целом за определенный период времени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u="sng" dirty="0" smtClean="0"/>
              <a:t>Реальный доход- </a:t>
            </a:r>
            <a:r>
              <a:rPr lang="ru-RU" dirty="0" smtClean="0"/>
              <a:t>объем товаров и услуг, который гражданин или семья может приобрести в определенный период времени на свои номинальные доходы.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277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Согласны ли вы с утверждениями: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«Богатство- понятие относительное».</a:t>
            </a:r>
          </a:p>
          <a:p>
            <a:endParaRPr lang="ru-RU" dirty="0" smtClean="0"/>
          </a:p>
          <a:p>
            <a:r>
              <a:rPr lang="ru-RU" dirty="0" smtClean="0"/>
              <a:t>«Количество товаров и услуг, которое мы можем купить, определяется исключительно нашим доходом».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20040"/>
            <a:ext cx="6629400" cy="7467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</a:t>
            </a:r>
            <a:r>
              <a:rPr lang="ru-RU" sz="2200" dirty="0" smtClean="0"/>
              <a:t>Структура расходов российских семей в 1991-   1995 годах </a:t>
            </a:r>
            <a:endParaRPr lang="ru-RU" sz="2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7239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000"/>
                <a:gridCol w="2413000"/>
                <a:gridCol w="2413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Статьи расходов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1991 г.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1995 г.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Питание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Одежда, обувь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Культбыт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Услуги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Налоги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Прочие расходы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7391400" cy="48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3800"/>
                <a:gridCol w="2463800"/>
                <a:gridCol w="2463800"/>
              </a:tblGrid>
              <a:tr h="453600">
                <a:tc>
                  <a:txBody>
                    <a:bodyPr/>
                    <a:lstStyle/>
                    <a:p>
                      <a:r>
                        <a:rPr lang="ru-RU" dirty="0" smtClean="0"/>
                        <a:t>Статьи расходов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1991 г.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1995 г.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</a:tr>
              <a:tr h="661500">
                <a:tc>
                  <a:txBody>
                    <a:bodyPr/>
                    <a:lstStyle/>
                    <a:p>
                      <a:r>
                        <a:rPr lang="ru-RU" dirty="0" smtClean="0"/>
                        <a:t>Питание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451,5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788340</a:t>
                      </a:r>
                      <a:endParaRPr lang="ru-RU" dirty="0"/>
                    </a:p>
                  </a:txBody>
                  <a:tcPr/>
                </a:tc>
              </a:tr>
              <a:tr h="661500">
                <a:tc>
                  <a:txBody>
                    <a:bodyPr/>
                    <a:lstStyle/>
                    <a:p>
                      <a:r>
                        <a:rPr lang="ru-RU" dirty="0" smtClean="0"/>
                        <a:t>Одежда, обувь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129,7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104035</a:t>
                      </a:r>
                      <a:endParaRPr lang="ru-RU" dirty="0"/>
                    </a:p>
                  </a:txBody>
                  <a:tcPr/>
                </a:tc>
              </a:tr>
              <a:tr h="56700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Культбыт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49,3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95800</a:t>
                      </a:r>
                      <a:endParaRPr lang="ru-RU" dirty="0"/>
                    </a:p>
                  </a:txBody>
                  <a:tcPr/>
                </a:tc>
              </a:tr>
              <a:tr h="567000">
                <a:tc>
                  <a:txBody>
                    <a:bodyPr/>
                    <a:lstStyle/>
                    <a:p>
                      <a:r>
                        <a:rPr lang="ru-RU" dirty="0" smtClean="0"/>
                        <a:t>Услуги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69,3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150300</a:t>
                      </a:r>
                      <a:endParaRPr lang="ru-RU" dirty="0"/>
                    </a:p>
                  </a:txBody>
                  <a:tcPr/>
                </a:tc>
              </a:tr>
              <a:tr h="661500">
                <a:tc>
                  <a:txBody>
                    <a:bodyPr/>
                    <a:lstStyle/>
                    <a:p>
                      <a:r>
                        <a:rPr lang="ru-RU" dirty="0" smtClean="0"/>
                        <a:t>Налоги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67,6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119600</a:t>
                      </a:r>
                      <a:endParaRPr lang="ru-RU" dirty="0"/>
                    </a:p>
                  </a:txBody>
                  <a:tcPr/>
                </a:tc>
              </a:tr>
              <a:tr h="567000">
                <a:tc>
                  <a:txBody>
                    <a:bodyPr/>
                    <a:lstStyle/>
                    <a:p>
                      <a:r>
                        <a:rPr lang="ru-RU" dirty="0" smtClean="0"/>
                        <a:t>Прочие расходы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32,6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57900</a:t>
                      </a:r>
                      <a:endParaRPr lang="ru-RU" dirty="0"/>
                    </a:p>
                  </a:txBody>
                  <a:tcPr/>
                </a:tc>
              </a:tr>
              <a:tr h="661500"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801,0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1315975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70560"/>
          </a:xfrm>
        </p:spPr>
        <p:txBody>
          <a:bodyPr/>
          <a:lstStyle/>
          <a:p>
            <a:pPr algn="ctr"/>
            <a:r>
              <a:rPr lang="ru-RU" dirty="0" smtClean="0"/>
              <a:t> Домашнее задание: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Параграфы учебника 42, 43, 44.</a:t>
            </a:r>
          </a:p>
          <a:p>
            <a:r>
              <a:rPr lang="ru-RU" dirty="0" smtClean="0"/>
              <a:t>Тема для самостоятельного изучения </a:t>
            </a:r>
          </a:p>
          <a:p>
            <a:pPr>
              <a:buNone/>
            </a:pPr>
            <a:r>
              <a:rPr lang="ru-RU" dirty="0" smtClean="0"/>
              <a:t>    «Реклама. Защита прав потребителя».</a:t>
            </a:r>
          </a:p>
          <a:p>
            <a:pPr>
              <a:buNone/>
            </a:pPr>
            <a:r>
              <a:rPr lang="ru-RU" dirty="0" smtClean="0"/>
              <a:t>    Творческое задание «Реклама товара».</a:t>
            </a:r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20040"/>
            <a:ext cx="7315200" cy="36576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Упражнение «Множественный выбор»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85800"/>
            <a:ext cx="7239000" cy="5769936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ru-RU" sz="1600" b="1" dirty="0" smtClean="0"/>
              <a:t>1</a:t>
            </a:r>
            <a:r>
              <a:rPr lang="ru-RU" sz="1600" b="1" i="1" dirty="0" smtClean="0"/>
              <a:t>. </a:t>
            </a:r>
            <a:r>
              <a:rPr lang="ru-RU" sz="1600" b="1" i="1" u="sng" dirty="0" smtClean="0"/>
              <a:t>Что точнее всего отражает экономическую систему России</a:t>
            </a:r>
            <a:r>
              <a:rPr lang="ru-RU" sz="1600" i="1" u="sng" dirty="0" smtClean="0"/>
              <a:t>?</a:t>
            </a:r>
          </a:p>
          <a:p>
            <a:pPr marL="514350" indent="-514350">
              <a:buNone/>
            </a:pPr>
            <a:r>
              <a:rPr lang="ru-RU" sz="1600" dirty="0" smtClean="0"/>
              <a:t>А) командная система;</a:t>
            </a:r>
          </a:p>
          <a:p>
            <a:pPr marL="514350" indent="-514350">
              <a:buNone/>
            </a:pPr>
            <a:r>
              <a:rPr lang="ru-RU" sz="1600" dirty="0" smtClean="0"/>
              <a:t>Б) рыночная система;</a:t>
            </a:r>
          </a:p>
          <a:p>
            <a:pPr marL="514350" indent="-514350">
              <a:buNone/>
            </a:pPr>
            <a:r>
              <a:rPr lang="ru-RU" sz="1600" dirty="0" smtClean="0"/>
              <a:t>В)переходная система;</a:t>
            </a:r>
          </a:p>
          <a:p>
            <a:pPr marL="514350" indent="-514350">
              <a:buNone/>
            </a:pPr>
            <a:r>
              <a:rPr lang="ru-RU" sz="1600" dirty="0" smtClean="0"/>
              <a:t>Г) традиционная система.</a:t>
            </a:r>
          </a:p>
          <a:p>
            <a:pPr marL="514350" indent="-514350">
              <a:buNone/>
            </a:pPr>
            <a:r>
              <a:rPr lang="ru-RU" sz="1600" dirty="0" smtClean="0"/>
              <a:t>2</a:t>
            </a:r>
            <a:r>
              <a:rPr lang="ru-RU" sz="1600" b="1" i="1" dirty="0" smtClean="0"/>
              <a:t>. </a:t>
            </a:r>
            <a:r>
              <a:rPr lang="ru-RU" sz="1600" b="1" i="1" u="sng" dirty="0" smtClean="0"/>
              <a:t>В стране </a:t>
            </a:r>
            <a:r>
              <a:rPr lang="ru-RU" sz="1600" b="1" i="1" u="sng" dirty="0" err="1" smtClean="0"/>
              <a:t>Лимонии</a:t>
            </a:r>
            <a:r>
              <a:rPr lang="ru-RU" sz="1600" b="1" i="1" u="sng" dirty="0" smtClean="0"/>
              <a:t> частные фирмы могут производить товары любым законным способом. В этой стране экономика</a:t>
            </a:r>
            <a:r>
              <a:rPr lang="ru-RU" sz="1600" b="1" u="sng" dirty="0" smtClean="0"/>
              <a:t>:</a:t>
            </a:r>
          </a:p>
          <a:p>
            <a:pPr marL="514350" indent="-514350">
              <a:buNone/>
            </a:pPr>
            <a:r>
              <a:rPr lang="ru-RU" sz="1600" dirty="0" smtClean="0"/>
              <a:t>А) рыночная;</a:t>
            </a:r>
          </a:p>
          <a:p>
            <a:pPr marL="514350" indent="-514350">
              <a:buNone/>
            </a:pPr>
            <a:r>
              <a:rPr lang="ru-RU" sz="1600" dirty="0" smtClean="0"/>
              <a:t>Б) традиционная;</a:t>
            </a:r>
          </a:p>
          <a:p>
            <a:pPr marL="514350" indent="-514350">
              <a:buNone/>
            </a:pPr>
            <a:r>
              <a:rPr lang="ru-RU" sz="1600" dirty="0" smtClean="0"/>
              <a:t>В) командная;</a:t>
            </a:r>
          </a:p>
          <a:p>
            <a:pPr marL="514350" indent="-514350">
              <a:buNone/>
            </a:pPr>
            <a:r>
              <a:rPr lang="ru-RU" sz="1600" dirty="0" smtClean="0"/>
              <a:t>Г) ничего из перечисленного не подходит.</a:t>
            </a:r>
          </a:p>
          <a:p>
            <a:pPr marL="514350" indent="-514350">
              <a:buNone/>
            </a:pPr>
            <a:r>
              <a:rPr lang="ru-RU" sz="1600" dirty="0" smtClean="0"/>
              <a:t>3</a:t>
            </a:r>
            <a:r>
              <a:rPr lang="ru-RU" sz="1600" i="1" dirty="0" smtClean="0"/>
              <a:t>. </a:t>
            </a:r>
            <a:r>
              <a:rPr lang="ru-RU" sz="1600" b="1" i="1" u="sng" dirty="0" smtClean="0"/>
              <a:t>Частная собственность, свободная система ценообразования </a:t>
            </a:r>
            <a:r>
              <a:rPr lang="ru-RU" sz="1600" i="1" u="sng" dirty="0" smtClean="0"/>
              <a:t>и </a:t>
            </a:r>
            <a:r>
              <a:rPr lang="ru-RU" sz="1600" b="1" i="1" u="sng" dirty="0" smtClean="0"/>
              <a:t>конкуренция являются основой экономики</a:t>
            </a:r>
            <a:r>
              <a:rPr lang="ru-RU" sz="1600" i="1" u="sng" dirty="0" smtClean="0"/>
              <a:t>:</a:t>
            </a:r>
          </a:p>
          <a:p>
            <a:pPr marL="514350" indent="-514350">
              <a:buNone/>
            </a:pPr>
            <a:r>
              <a:rPr lang="ru-RU" sz="1600" dirty="0" smtClean="0"/>
              <a:t>А)любой экономической системы;</a:t>
            </a:r>
          </a:p>
          <a:p>
            <a:pPr marL="514350" indent="-514350">
              <a:buNone/>
            </a:pPr>
            <a:r>
              <a:rPr lang="ru-RU" sz="1600" dirty="0" smtClean="0"/>
              <a:t>Б) традиционной;</a:t>
            </a:r>
          </a:p>
          <a:p>
            <a:pPr marL="514350" indent="-514350">
              <a:buNone/>
            </a:pPr>
            <a:r>
              <a:rPr lang="ru-RU" sz="1600" dirty="0" smtClean="0"/>
              <a:t>В) </a:t>
            </a:r>
            <a:r>
              <a:rPr lang="ru-RU" sz="1600" dirty="0" smtClean="0"/>
              <a:t>командной;</a:t>
            </a:r>
          </a:p>
          <a:p>
            <a:pPr marL="514350" indent="-514350">
              <a:buNone/>
            </a:pPr>
            <a:r>
              <a:rPr lang="ru-RU" sz="1600" dirty="0" smtClean="0"/>
              <a:t>Г) рыночной.</a:t>
            </a:r>
            <a:endParaRPr lang="ru-RU" sz="16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239000" cy="3810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Упражнение « Множественный выбор»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7239000" cy="546513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1800" dirty="0" smtClean="0"/>
              <a:t>4</a:t>
            </a:r>
            <a:r>
              <a:rPr lang="ru-RU" sz="1800" b="1" i="1" dirty="0" smtClean="0"/>
              <a:t>. </a:t>
            </a:r>
            <a:r>
              <a:rPr lang="ru-RU" sz="1700" b="1" i="1" u="sng" dirty="0" smtClean="0"/>
              <a:t>Особая роль мотива прибыльности в рыночной экономике заключается в том, что он:</a:t>
            </a:r>
          </a:p>
          <a:p>
            <a:pPr>
              <a:buNone/>
            </a:pPr>
            <a:r>
              <a:rPr lang="ru-RU" sz="1700" dirty="0" smtClean="0"/>
              <a:t>А) заставляет производителей производить то, в чем нуждаются покупатели;</a:t>
            </a:r>
          </a:p>
          <a:p>
            <a:pPr>
              <a:buNone/>
            </a:pPr>
            <a:r>
              <a:rPr lang="ru-RU" sz="1700" dirty="0" smtClean="0"/>
              <a:t>Б) заставляет покупателей покупать то, что производят производители;</a:t>
            </a:r>
          </a:p>
          <a:p>
            <a:pPr>
              <a:buNone/>
            </a:pPr>
            <a:r>
              <a:rPr lang="ru-RU" sz="1700" dirty="0" smtClean="0"/>
              <a:t>В) удерживает людей от риска;</a:t>
            </a:r>
          </a:p>
          <a:p>
            <a:pPr>
              <a:buNone/>
            </a:pPr>
            <a:r>
              <a:rPr lang="ru-RU" sz="1700" dirty="0" smtClean="0"/>
              <a:t>Г) подрывает суверенитет потребителя.</a:t>
            </a:r>
          </a:p>
          <a:p>
            <a:pPr>
              <a:buNone/>
            </a:pPr>
            <a:r>
              <a:rPr lang="ru-RU" sz="1700" dirty="0" smtClean="0"/>
              <a:t>5</a:t>
            </a:r>
            <a:r>
              <a:rPr lang="ru-RU" sz="1700" b="1" i="1" dirty="0" smtClean="0"/>
              <a:t>. </a:t>
            </a:r>
            <a:r>
              <a:rPr lang="ru-RU" sz="1700" b="1" i="1" u="sng" dirty="0" smtClean="0"/>
              <a:t>Ограниченность - это проблема, которая</a:t>
            </a:r>
            <a:r>
              <a:rPr lang="ru-RU" sz="1700" u="sng" dirty="0" smtClean="0"/>
              <a:t>:</a:t>
            </a:r>
          </a:p>
          <a:p>
            <a:pPr>
              <a:buNone/>
            </a:pPr>
            <a:r>
              <a:rPr lang="ru-RU" sz="1700" dirty="0" smtClean="0"/>
              <a:t>А) существует только в бедных странах;</a:t>
            </a:r>
          </a:p>
          <a:p>
            <a:pPr>
              <a:buNone/>
            </a:pPr>
            <a:r>
              <a:rPr lang="ru-RU" sz="1700" dirty="0" smtClean="0"/>
              <a:t>Б) есть только у бедных людей;</a:t>
            </a:r>
          </a:p>
          <a:p>
            <a:pPr>
              <a:buNone/>
            </a:pPr>
            <a:r>
              <a:rPr lang="ru-RU" sz="1700" dirty="0" smtClean="0"/>
              <a:t>В) есть у всех людей и обществ;</a:t>
            </a:r>
          </a:p>
          <a:p>
            <a:pPr>
              <a:buNone/>
            </a:pPr>
            <a:r>
              <a:rPr lang="ru-RU" sz="1700" dirty="0" smtClean="0"/>
              <a:t>Г) никогда не возникает у богатых людей.</a:t>
            </a:r>
          </a:p>
          <a:p>
            <a:pPr>
              <a:buNone/>
            </a:pPr>
            <a:r>
              <a:rPr lang="ru-RU" sz="1700" dirty="0" smtClean="0"/>
              <a:t>6. </a:t>
            </a:r>
            <a:r>
              <a:rPr lang="ru-RU" sz="1700" b="1" i="1" u="sng" dirty="0" smtClean="0"/>
              <a:t>Упущенная выгода, то самое ценное, чем пришлось пожертвовать при выборе данного блага, называется</a:t>
            </a:r>
            <a:r>
              <a:rPr lang="ru-RU" sz="1700" u="sng" dirty="0" smtClean="0"/>
              <a:t>:</a:t>
            </a:r>
          </a:p>
          <a:p>
            <a:pPr>
              <a:buNone/>
            </a:pPr>
            <a:r>
              <a:rPr lang="ru-RU" sz="1700" dirty="0" smtClean="0"/>
              <a:t>А) предельной выгодой;</a:t>
            </a:r>
          </a:p>
          <a:p>
            <a:pPr>
              <a:buNone/>
            </a:pPr>
            <a:r>
              <a:rPr lang="ru-RU" sz="1700" dirty="0" smtClean="0"/>
              <a:t>Б) альтернативной стоимостью;</a:t>
            </a:r>
          </a:p>
          <a:p>
            <a:pPr>
              <a:buNone/>
            </a:pPr>
            <a:r>
              <a:rPr lang="ru-RU" sz="1700" dirty="0" smtClean="0"/>
              <a:t>В) ограниченностью;</a:t>
            </a:r>
          </a:p>
          <a:p>
            <a:pPr>
              <a:buNone/>
            </a:pPr>
            <a:r>
              <a:rPr lang="ru-RU" sz="1700" dirty="0" smtClean="0"/>
              <a:t>Г) ничего из перечисленного не подходит.</a:t>
            </a:r>
            <a:endParaRPr lang="ru-RU" sz="17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70560"/>
          </a:xfrm>
        </p:spPr>
        <p:txBody>
          <a:bodyPr/>
          <a:lstStyle/>
          <a:p>
            <a:r>
              <a:rPr lang="ru-RU" dirty="0" smtClean="0"/>
              <a:t> Проверка: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В</a:t>
            </a:r>
          </a:p>
          <a:p>
            <a:r>
              <a:rPr lang="ru-RU" dirty="0" smtClean="0"/>
              <a:t>2. А</a:t>
            </a:r>
          </a:p>
          <a:p>
            <a:r>
              <a:rPr lang="ru-RU" dirty="0" smtClean="0"/>
              <a:t>3.Г</a:t>
            </a:r>
          </a:p>
          <a:p>
            <a:r>
              <a:rPr lang="ru-RU" dirty="0" smtClean="0"/>
              <a:t>4.А</a:t>
            </a:r>
          </a:p>
          <a:p>
            <a:r>
              <a:rPr lang="ru-RU" dirty="0" smtClean="0"/>
              <a:t>5. В</a:t>
            </a:r>
          </a:p>
          <a:p>
            <a:r>
              <a:rPr lang="ru-RU" dirty="0" smtClean="0"/>
              <a:t>6. Б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20040"/>
            <a:ext cx="7315200" cy="594360"/>
          </a:xfrm>
        </p:spPr>
        <p:txBody>
          <a:bodyPr/>
          <a:lstStyle/>
          <a:p>
            <a:pPr algn="ctr"/>
            <a:r>
              <a:rPr lang="ru-RU" dirty="0" smtClean="0"/>
              <a:t>Ключевые понятия: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7239000" cy="5236536"/>
          </a:xfrm>
        </p:spPr>
        <p:txBody>
          <a:bodyPr/>
          <a:lstStyle/>
          <a:p>
            <a:r>
              <a:rPr lang="ru-RU" dirty="0" smtClean="0"/>
              <a:t>Семейные доходы</a:t>
            </a:r>
          </a:p>
          <a:p>
            <a:r>
              <a:rPr lang="ru-RU" dirty="0" smtClean="0"/>
              <a:t>Заработная плата</a:t>
            </a:r>
          </a:p>
          <a:p>
            <a:r>
              <a:rPr lang="ru-RU" dirty="0" smtClean="0"/>
              <a:t>Прибыль</a:t>
            </a:r>
          </a:p>
          <a:p>
            <a:r>
              <a:rPr lang="ru-RU" dirty="0" smtClean="0"/>
              <a:t>Дивиденд</a:t>
            </a:r>
          </a:p>
          <a:p>
            <a:r>
              <a:rPr lang="ru-RU" dirty="0" smtClean="0"/>
              <a:t>Процент</a:t>
            </a:r>
          </a:p>
          <a:p>
            <a:r>
              <a:rPr lang="ru-RU" dirty="0" smtClean="0"/>
              <a:t>Рента</a:t>
            </a:r>
          </a:p>
          <a:p>
            <a:r>
              <a:rPr lang="ru-RU" dirty="0" smtClean="0"/>
              <a:t>Семейные расходы</a:t>
            </a:r>
          </a:p>
          <a:p>
            <a:r>
              <a:rPr lang="ru-RU" dirty="0" smtClean="0"/>
              <a:t>Закон </a:t>
            </a:r>
            <a:r>
              <a:rPr lang="ru-RU" dirty="0" err="1" smtClean="0"/>
              <a:t>Энгеля</a:t>
            </a:r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239000" cy="99060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Типы доходов, получаемые владельцами факторов производства</a:t>
            </a:r>
            <a:endParaRPr lang="ru-RU" sz="24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239000" cy="4495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9500"/>
                <a:gridCol w="3619500"/>
              </a:tblGrid>
              <a:tr h="548818">
                <a:tc>
                  <a:txBody>
                    <a:bodyPr/>
                    <a:lstStyle/>
                    <a:p>
                      <a:r>
                        <a:rPr lang="ru-RU" dirty="0" smtClean="0"/>
                        <a:t>Факторы производства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Вид приносимых доходов</a:t>
                      </a:r>
                      <a:endParaRPr lang="ru-RU" dirty="0"/>
                    </a:p>
                  </a:txBody>
                  <a:tcPr/>
                </a:tc>
              </a:tr>
              <a:tr h="548818">
                <a:tc>
                  <a:txBody>
                    <a:bodyPr/>
                    <a:lstStyle/>
                    <a:p>
                      <a:r>
                        <a:rPr lang="ru-RU" dirty="0" smtClean="0"/>
                        <a:t>Труд наемного работника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Заработная плата</a:t>
                      </a:r>
                      <a:endParaRPr lang="ru-RU" dirty="0"/>
                    </a:p>
                  </a:txBody>
                  <a:tcPr/>
                </a:tc>
              </a:tr>
              <a:tr h="1353251">
                <a:tc>
                  <a:txBody>
                    <a:bodyPr/>
                    <a:lstStyle/>
                    <a:p>
                      <a:r>
                        <a:rPr lang="ru-RU" dirty="0" smtClean="0"/>
                        <a:t>Труд предпринимателя и капитал фирмы, созданный за счет его собственных средств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Прибыль собственника</a:t>
                      </a:r>
                      <a:endParaRPr lang="ru-RU" dirty="0"/>
                    </a:p>
                  </a:txBody>
                  <a:tcPr/>
                </a:tc>
              </a:tr>
              <a:tr h="947276">
                <a:tc>
                  <a:txBody>
                    <a:bodyPr/>
                    <a:lstStyle/>
                    <a:p>
                      <a:r>
                        <a:rPr lang="ru-RU" dirty="0" smtClean="0"/>
                        <a:t>Производственный капитал фирм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Прибыль фирм</a:t>
                      </a:r>
                    </a:p>
                    <a:p>
                      <a:r>
                        <a:rPr lang="ru-RU" dirty="0" smtClean="0"/>
                        <a:t>(доход их владельцев)</a:t>
                      </a:r>
                      <a:endParaRPr lang="ru-RU" dirty="0"/>
                    </a:p>
                  </a:txBody>
                  <a:tcPr/>
                </a:tc>
              </a:tr>
              <a:tr h="548818">
                <a:tc>
                  <a:txBody>
                    <a:bodyPr/>
                    <a:lstStyle/>
                    <a:p>
                      <a:r>
                        <a:rPr lang="ru-RU" dirty="0" smtClean="0"/>
                        <a:t>Земля (природные ресурсы)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Рента</a:t>
                      </a:r>
                      <a:endParaRPr lang="ru-RU" dirty="0"/>
                    </a:p>
                  </a:txBody>
                  <a:tcPr/>
                </a:tc>
              </a:tr>
              <a:tr h="548818">
                <a:tc>
                  <a:txBody>
                    <a:bodyPr/>
                    <a:lstStyle/>
                    <a:p>
                      <a:r>
                        <a:rPr lang="ru-RU" dirty="0" smtClean="0"/>
                        <a:t>Денежный капитал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Процент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4360"/>
          </a:xfrm>
        </p:spPr>
        <p:txBody>
          <a:bodyPr/>
          <a:lstStyle/>
          <a:p>
            <a:pPr algn="ctr"/>
            <a:r>
              <a:rPr lang="ru-RU" dirty="0" smtClean="0"/>
              <a:t>Запомните: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7239000" cy="5312736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Доход- плата за услуги того или иного фактора производства, т. е. поток денежных поступлений в единицу времени.</a:t>
            </a:r>
          </a:p>
          <a:p>
            <a:r>
              <a:rPr lang="ru-RU" u="sng" dirty="0" smtClean="0"/>
              <a:t>Семейные доходы</a:t>
            </a:r>
            <a:r>
              <a:rPr lang="ru-RU" dirty="0" smtClean="0"/>
              <a:t>- это денежные средства, которые члены семьи получают от посторонних лиц или организаций и могут их использовать для оплаты собственных расходов.</a:t>
            </a:r>
          </a:p>
          <a:p>
            <a:r>
              <a:rPr lang="ru-RU" b="1" dirty="0" smtClean="0"/>
              <a:t>Богатства человека- запас материальных и финансовых активов, которыми данный человек владеет в данный момент времени: наличные деньги, акции, дома, земля, предприятия.</a:t>
            </a:r>
            <a:endParaRPr lang="ru-RU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Рассмотреть зависимость между: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>
              <a:buNone/>
            </a:pPr>
            <a:r>
              <a:rPr lang="ru-RU" dirty="0" smtClean="0"/>
              <a:t>                                                          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3400" y="1600200"/>
          <a:ext cx="6858000" cy="434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8500"/>
                <a:gridCol w="3619500"/>
              </a:tblGrid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Запас</a:t>
                      </a:r>
                    </a:p>
                    <a:p>
                      <a:pPr algn="ctr"/>
                      <a:r>
                        <a:rPr lang="ru-RU" sz="2400" dirty="0" smtClean="0"/>
                        <a:t>(богатство)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Поток</a:t>
                      </a:r>
                    </a:p>
                    <a:p>
                      <a:pPr algn="ctr"/>
                      <a:r>
                        <a:rPr lang="ru-RU" sz="2400" dirty="0" smtClean="0"/>
                        <a:t>(доход)</a:t>
                      </a:r>
                      <a:endParaRPr lang="ru-RU" sz="2400" dirty="0"/>
                    </a:p>
                  </a:txBody>
                  <a:tcPr/>
                </a:tc>
              </a:tr>
              <a:tr h="3200400">
                <a:tc>
                  <a:txBody>
                    <a:bodyPr/>
                    <a:lstStyle/>
                    <a:p>
                      <a:r>
                        <a:rPr lang="ru-RU" dirty="0" smtClean="0"/>
                        <a:t>Собственник земли,</a:t>
                      </a:r>
                    </a:p>
                    <a:p>
                      <a:r>
                        <a:rPr lang="ru-RU" dirty="0" smtClean="0"/>
                        <a:t>жилого дома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Держатель акций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Владелец крупной суммы денег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Владелец автомобиля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Стрелка вправо 7"/>
          <p:cNvSpPr/>
          <p:nvPr/>
        </p:nvSpPr>
        <p:spPr>
          <a:xfrm>
            <a:off x="3352800" y="3048000"/>
            <a:ext cx="12954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3352800" y="3733800"/>
            <a:ext cx="12954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3810000" y="4419600"/>
            <a:ext cx="8382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3886200" y="5105400"/>
            <a:ext cx="7620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70560"/>
          </a:xfrm>
        </p:spPr>
        <p:txBody>
          <a:bodyPr/>
          <a:lstStyle/>
          <a:p>
            <a:pPr algn="ctr"/>
            <a:r>
              <a:rPr lang="ru-RU" dirty="0" smtClean="0"/>
              <a:t>Запомните: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95400"/>
            <a:ext cx="7239000" cy="5160336"/>
          </a:xfrm>
        </p:spPr>
        <p:txBody>
          <a:bodyPr/>
          <a:lstStyle/>
          <a:p>
            <a:pPr>
              <a:buNone/>
            </a:pPr>
            <a:r>
              <a:rPr lang="ru-RU" sz="2800" u="sng" dirty="0" smtClean="0"/>
              <a:t> Закон </a:t>
            </a:r>
            <a:r>
              <a:rPr lang="ru-RU" sz="2800" u="sng" dirty="0" err="1" smtClean="0"/>
              <a:t>Энгеля</a:t>
            </a:r>
            <a:r>
              <a:rPr lang="ru-RU" u="sng" dirty="0" smtClean="0"/>
              <a:t>: </a:t>
            </a:r>
          </a:p>
          <a:p>
            <a:pPr>
              <a:buFont typeface="Wingdings" pitchFamily="2" charset="2"/>
              <a:buChar char="v"/>
            </a:pPr>
            <a:r>
              <a:rPr lang="ru-RU" i="1" dirty="0" smtClean="0"/>
              <a:t>                        с ростом доходов семьи удельный вес расходов на питание </a:t>
            </a:r>
            <a:r>
              <a:rPr lang="ru-RU" i="1" u="sng" dirty="0" smtClean="0"/>
              <a:t>снижается,</a:t>
            </a:r>
          </a:p>
          <a:p>
            <a:pPr>
              <a:buFont typeface="Wingdings" pitchFamily="2" charset="2"/>
              <a:buChar char="v"/>
            </a:pPr>
            <a:r>
              <a:rPr lang="ru-RU" i="1" dirty="0" smtClean="0"/>
              <a:t>   доля расходов на одежду, жилище и коммунальные услуги </a:t>
            </a:r>
            <a:r>
              <a:rPr lang="ru-RU" i="1" u="sng" dirty="0" smtClean="0"/>
              <a:t>меняется мало</a:t>
            </a:r>
            <a:r>
              <a:rPr lang="ru-RU" i="1" dirty="0" smtClean="0"/>
              <a:t>,</a:t>
            </a:r>
          </a:p>
          <a:p>
            <a:pPr>
              <a:buFont typeface="Wingdings" pitchFamily="2" charset="2"/>
              <a:buChar char="v"/>
            </a:pPr>
            <a:r>
              <a:rPr lang="ru-RU" i="1" dirty="0" smtClean="0"/>
              <a:t>   а доля расходов на удовлетворение культурных и иных нематериальных нужд </a:t>
            </a:r>
            <a:r>
              <a:rPr lang="ru-RU" i="1" u="sng" dirty="0" smtClean="0"/>
              <a:t>возрастает. </a:t>
            </a:r>
            <a:endParaRPr lang="ru-RU" i="1" u="sng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</TotalTime>
  <Words>625</Words>
  <PresentationFormat>Экран (4:3)</PresentationFormat>
  <Paragraphs>143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Изящная</vt:lpstr>
      <vt:lpstr>Экономика 10 класс</vt:lpstr>
      <vt:lpstr>Упражнение «Множественный выбор»</vt:lpstr>
      <vt:lpstr>Упражнение « Множественный выбор»</vt:lpstr>
      <vt:lpstr> Проверка:</vt:lpstr>
      <vt:lpstr>Ключевые понятия:</vt:lpstr>
      <vt:lpstr>Типы доходов, получаемые владельцами факторов производства</vt:lpstr>
      <vt:lpstr>Запомните:</vt:lpstr>
      <vt:lpstr>Рассмотреть зависимость между:</vt:lpstr>
      <vt:lpstr>Запомните:</vt:lpstr>
      <vt:lpstr>Запомните:</vt:lpstr>
      <vt:lpstr> Согласны ли вы с утверждениями:</vt:lpstr>
      <vt:lpstr> Структура расходов российских семей в 1991-   1995 годах </vt:lpstr>
      <vt:lpstr> Домашнее задание: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Экономика 10 класс</dc:title>
  <cp:lastModifiedBy>Андрей</cp:lastModifiedBy>
  <cp:revision>21</cp:revision>
  <dcterms:modified xsi:type="dcterms:W3CDTF">2011-12-22T19:43:39Z</dcterms:modified>
</cp:coreProperties>
</file>