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54" autoAdjust="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6B2C39-377F-45FF-814A-8756F97C5519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A6BEE8F-864C-4C99-A462-79CDEB1D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_Eo-kncvjWM&amp;feature=relate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pWa-62Hagfg&amp;feature=relate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membrana.ru/gallery/cosmo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tv.ru/novosti/240154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OTAjBcN-J0" TargetMode="External"/><Relationship Id="rId2" Type="http://schemas.openxmlformats.org/officeDocument/2006/relationships/hyperlink" Target="http://www.youtube.com/watch?v=9aGiNBM1qi0&amp;feature=relate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i65b6Gqqb9U&amp;feature=relmf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158" y="4572008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Задумайтесь о будущем нашей планеты...</a:t>
            </a:r>
            <a:endParaRPr lang="ru-RU" dirty="0"/>
          </a:p>
        </p:txBody>
      </p:sp>
      <p:pic>
        <p:nvPicPr>
          <p:cNvPr id="4" name="Рисунок 3" descr="земля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</a:blip>
          <a:srcRect l="5263" t="2547" b="9677"/>
          <a:stretch>
            <a:fillRect/>
          </a:stretch>
        </p:blipFill>
        <p:spPr>
          <a:xfrm>
            <a:off x="714348" y="1071546"/>
            <a:ext cx="2571768" cy="24622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38695" y="642918"/>
            <a:ext cx="58053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космического масштаба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914400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</a:rPr>
              <a:t>Мусорить просто, а вот убирать мусор всегда большая проблема, будь-то на Земле или в космосе.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071810"/>
            <a:ext cx="7772400" cy="328375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Поскольку с помощью существующих технологий тяжело решить задачу улучшения состояния космической среды, разумным шагом по сохранению космического пространства для будущих поколений в настоящее время есть принятие мер по уменьшению загрязненности.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r>
              <a:rPr lang="ru-RU" dirty="0" smtClean="0"/>
              <a:t>Что, по вашему мнению, представляет  собой «космический мусор»?</a:t>
            </a:r>
          </a:p>
          <a:p>
            <a:r>
              <a:rPr lang="ru-RU" dirty="0" smtClean="0"/>
              <a:t>Является ли «космический мусор» экологической проблемой вообще и Земли, в частности?</a:t>
            </a:r>
          </a:p>
          <a:p>
            <a:r>
              <a:rPr lang="ru-RU" dirty="0" smtClean="0"/>
              <a:t>Представляете ли вы возможным предотвратить загрязнение в космосе? Если да, то как? </a:t>
            </a:r>
            <a:endParaRPr lang="ru-RU" dirty="0"/>
          </a:p>
        </p:txBody>
      </p:sp>
      <p:pic>
        <p:nvPicPr>
          <p:cNvPr id="27650" name="Picture 2" descr="Компьютерное изображение Земли с космическим мусором вокруг не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2347247" cy="164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357166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Компьютерное изображение Земли с космическим мусором вокруг </a:t>
            </a:r>
            <a:r>
              <a:rPr lang="ru-RU" dirty="0" smtClean="0"/>
              <a:t>неё </a:t>
            </a:r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://upload.wikimedia.org/wikipedia/commons/</a:t>
            </a:r>
            <a:endParaRPr lang="ru-RU" dirty="0"/>
          </a:p>
        </p:txBody>
      </p:sp>
      <p:pic>
        <p:nvPicPr>
          <p:cNvPr id="6" name="Picture 14" descr="MMj032373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429263"/>
            <a:ext cx="1285884" cy="1321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2214546" y="571480"/>
            <a:ext cx="65722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Verdana" pitchFamily="34" charset="0"/>
              </a:rPr>
              <a:t>В результате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Verdana" pitchFamily="34" charset="0"/>
              </a:rPr>
              <a:t> быстрого развития технологий и вторжения человека в космос, появилась проблема загрязнения космоса.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CCCC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Verdana" pitchFamily="34" charset="0"/>
              </a:rPr>
              <a:t>Все началось с 70-ых, когда после взрыва спутников: советского - "Космос" и американского - "Транзит", в космосе стартовала эстафета по его загрязнению различным мусором, которая продолжается и по сей день.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hlinkClick r:id="rId2"/>
              </a:rPr>
              <a:t>http://www.youtube.com/watch?v=_Eo-kncvjWM&amp;feature=related</a:t>
            </a:r>
            <a:r>
              <a:rPr lang="ru-RU" sz="2000" dirty="0" smtClean="0"/>
              <a:t> –грязь в космосе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CCCC"/>
                </a:solidFill>
                <a:effectLst/>
                <a:latin typeface="Verdana" pitchFamily="34" charset="0"/>
              </a:rPr>
              <a:t>В результате многочисленных исследований, учеными было доказано, что весь космический мусор скапливается в области 900 - 1100 км. от земли.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0" descr="Space__000729_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61A"/>
              </a:clrFrom>
              <a:clrTo>
                <a:srgbClr val="01061A">
                  <a:alpha val="0"/>
                </a:srgbClr>
              </a:clrTo>
            </a:clrChange>
          </a:blip>
          <a:srcRect l="18150" b="19168"/>
          <a:stretch>
            <a:fillRect/>
          </a:stretch>
        </p:blipFill>
        <p:spPr>
          <a:xfrm>
            <a:off x="-32" y="214290"/>
            <a:ext cx="1932997" cy="1204923"/>
          </a:xfrm>
          <a:prstGeom prst="rect">
            <a:avLst/>
          </a:prstGeom>
          <a:noFill/>
          <a:ln/>
        </p:spPr>
      </p:pic>
      <p:pic>
        <p:nvPicPr>
          <p:cNvPr id="7" name="Picture 8" descr="орп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262465"/>
            <a:ext cx="2000232" cy="1875274"/>
          </a:xfrm>
          <a:prstGeom prst="rect">
            <a:avLst/>
          </a:prstGeom>
          <a:noFill/>
          <a:ln/>
        </p:spPr>
      </p:pic>
      <p:pic>
        <p:nvPicPr>
          <p:cNvPr id="8" name="Рисунок 7" descr="rus_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0174"/>
            <a:ext cx="1976820" cy="27241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496"/>
            <a:ext cx="6715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</a:t>
            </a:r>
            <a:r>
              <a:rPr lang="ru-RU" dirty="0"/>
              <a:t>шутки в сторону. Именно такие постукивания в российский модуль станции услышали космонавты МКС и пожаловались в ЦУП. И были успокоены: оказывается, в стенки станции постукивает космический мусор.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июне 1999 года </a:t>
            </a:r>
            <a:r>
              <a:rPr lang="ru-RU" dirty="0" smtClean="0"/>
              <a:t>в </a:t>
            </a:r>
            <a:r>
              <a:rPr lang="ru-RU" dirty="0" err="1" smtClean="0"/>
              <a:t>ЦУПе</a:t>
            </a:r>
            <a:r>
              <a:rPr lang="ru-RU" dirty="0" smtClean="0"/>
              <a:t> </a:t>
            </a:r>
            <a:r>
              <a:rPr lang="ru-RU" dirty="0"/>
              <a:t>шла упорная борьба за спасение необитаемой </a:t>
            </a:r>
            <a:r>
              <a:rPr lang="ru-RU" dirty="0" smtClean="0"/>
              <a:t>станции</a:t>
            </a:r>
            <a:r>
              <a:rPr lang="ru-RU" dirty="0"/>
              <a:t>, поскольку МКС угрожало столкновение с обломком разгонного блока одной из ракет. Тогда баллистики оказались на высоте, и МКС удалось увернуться от столкновения. Обломок миновал станцию на расстоянии 6,5 километра.</a:t>
            </a: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http://www.youtube.com/watch?v=pWa-62Hagfg&amp;feature=related</a:t>
            </a:r>
            <a:r>
              <a:rPr lang="ru-RU" dirty="0" smtClean="0"/>
              <a:t> рост космического мусора</a:t>
            </a:r>
          </a:p>
          <a:p>
            <a:endParaRPr lang="ru-RU" dirty="0" smtClean="0"/>
          </a:p>
        </p:txBody>
      </p:sp>
      <p:pic>
        <p:nvPicPr>
          <p:cNvPr id="5" name="Picture 4" descr="арав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65630" y="500042"/>
            <a:ext cx="1678370" cy="1857364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14282" y="571480"/>
            <a:ext cx="69294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История освоения космического пространства, работы на орбитах, отличается экстримом и полна драматизма. И тот, кто надевает космический скафандр, должен быть готов ко всему.</a:t>
            </a:r>
          </a:p>
          <a:p>
            <a:endParaRPr lang="ru-RU" dirty="0" smtClean="0"/>
          </a:p>
          <a:p>
            <a:r>
              <a:rPr lang="ru-RU" dirty="0" smtClean="0"/>
              <a:t>Представьте</a:t>
            </a:r>
            <a:r>
              <a:rPr lang="ru-RU" dirty="0"/>
              <a:t>, вы работаете на МКС и вдруг слышите, как кто-то постукивает снаружи по обшивке станции. Чего тут не передумаешь! Уж не пришельцы ли просятся на дружескую </a:t>
            </a:r>
            <a:r>
              <a:rPr lang="ru-RU" dirty="0" smtClean="0"/>
              <a:t>вечеринку?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9" name="Рисунок 8" descr="МКС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2285984" cy="1518303"/>
          </a:xfrm>
          <a:prstGeom prst="rect">
            <a:avLst/>
          </a:prstGeom>
        </p:spPr>
      </p:pic>
      <p:pic>
        <p:nvPicPr>
          <p:cNvPr id="7" name="Рисунок 6" descr="МКС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12994"/>
            <a:ext cx="9617646" cy="63878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5009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Перечислить </a:t>
            </a:r>
            <a:r>
              <a:rPr lang="ru-RU" dirty="0"/>
              <a:t>всё, что летает в космосе, невозможно: крышечка от объектива Алексея Леонова, теплоизоляционная перчатка Эдварда Уайта, отвёртка и десяток винтиков с «Челленджера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В 1961 году на орбите взорвалась ступень ракеты-носителя спутника США серии «Транзит». </a:t>
            </a:r>
          </a:p>
          <a:p>
            <a:endParaRPr lang="ru-RU" dirty="0"/>
          </a:p>
          <a:p>
            <a:r>
              <a:rPr lang="ru-RU" dirty="0" smtClean="0"/>
              <a:t>В 1964 году по команде с Земли превратился в металлолом советский спутник «Космос-504».</a:t>
            </a:r>
          </a:p>
          <a:p>
            <a:endParaRPr lang="ru-RU" dirty="0"/>
          </a:p>
          <a:p>
            <a:r>
              <a:rPr lang="ru-RU" dirty="0" smtClean="0"/>
              <a:t>В январе 2007 года китайские специалисты не поленились специально послать на орбиту ракету с целью разнести «в пух и прах» собственный, ставший ненужным спутник. Намусорили изрядно! </a:t>
            </a:r>
          </a:p>
          <a:p>
            <a:endParaRPr lang="ru-RU" dirty="0"/>
          </a:p>
          <a:p>
            <a:r>
              <a:rPr lang="ru-RU" dirty="0"/>
              <a:t>Март 2001 года. Выходящий из МКС в открытый космос американский астронавт Джеймс </a:t>
            </a:r>
            <a:r>
              <a:rPr lang="ru-RU" dirty="0" err="1"/>
              <a:t>Восс</a:t>
            </a:r>
            <a:r>
              <a:rPr lang="ru-RU" dirty="0"/>
              <a:t> </a:t>
            </a:r>
            <a:r>
              <a:rPr lang="ru-RU" dirty="0" smtClean="0"/>
              <a:t> теряет </a:t>
            </a:r>
            <a:r>
              <a:rPr lang="ru-RU" dirty="0"/>
              <a:t>подставку для закрепления ног на корпусе станции. «Железяка» размером 15 на 30 сантиметров и весом 7 килограммов уплывает в космос, отчего станции приходится делать незапланированный маневр.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марте 2006 года неожиданно прекратил работу новый спутник связи «</a:t>
            </a:r>
            <a:r>
              <a:rPr lang="ru-RU" dirty="0" err="1"/>
              <a:t>Экспресс-АМ</a:t>
            </a:r>
            <a:r>
              <a:rPr lang="ru-RU" dirty="0"/>
              <a:t> 11», что сказалось на качестве работы телевизионной и </a:t>
            </a:r>
            <a:r>
              <a:rPr lang="ru-RU" dirty="0" err="1"/>
              <a:t>Интернет-связи</a:t>
            </a:r>
            <a:r>
              <a:rPr lang="ru-RU" dirty="0"/>
              <a:t>. Комиссия экспертов пришла к заключению, что «авария вызвана внешним воздействием какого- то постороннего предмета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" name="Picture 2" descr="вселенна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31432"/>
              </a:clrFrom>
              <a:clrTo>
                <a:srgbClr val="13143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38" y="-24"/>
            <a:ext cx="1857356" cy="1857356"/>
          </a:xfrm>
          <a:prstGeom prst="rect">
            <a:avLst/>
          </a:prstGeom>
          <a:noFill/>
        </p:spPr>
      </p:pic>
      <p:pic>
        <p:nvPicPr>
          <p:cNvPr id="9" name="Рисунок 8" descr="rus_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643050"/>
            <a:ext cx="2786082" cy="386674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286776" y="6143644"/>
            <a:ext cx="500034" cy="50004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1415"/>
            <a:ext cx="9001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1983 году американский </a:t>
            </a:r>
            <a:r>
              <a:rPr lang="ru-RU" dirty="0" err="1"/>
              <a:t>шаттл</a:t>
            </a:r>
            <a:r>
              <a:rPr lang="ru-RU" dirty="0"/>
              <a:t> «Челленджер» вернулся с орбиты с повреждением стенки корабля. Причина? Столкновение с орбитальным мусором.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Та </a:t>
            </a:r>
            <a:r>
              <a:rPr lang="ru-RU" dirty="0"/>
              <a:t>же история постигла советскую станцию «Салют-7», поверхность которой оказалась словно иссеченной металлическим градом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Поскольку все эти пылинки, частицы, кусочки и мёртвые спутники летят с сумасшедшими скоростями, то при ударе они способны натворить много бед. При скорости 10 км/с частица диаметром 0,5 мм пробивает многослойный скафандр.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такой скорости осколки прошивают алюминиевые листы в 10 раз толще их диаметра. Но самое главное – почти невидимый рукотворный метеорит выбивает из мишени буквально облако частиц, в 200–1000 раз превосходящее его по массе.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4288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так выглядит солнечная </a:t>
            </a:r>
            <a:r>
              <a:rPr lang="ru-RU" dirty="0"/>
              <a:t>батарея станции «Мир</a:t>
            </a:r>
            <a:r>
              <a:rPr lang="ru-RU" dirty="0" smtClean="0"/>
              <a:t>», которая  </a:t>
            </a:r>
            <a:r>
              <a:rPr lang="ru-RU" dirty="0"/>
              <a:t>получила значительные повреждения от космического мусора. Октябрь 1997 г. (Фото NASA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>
                <a:hlinkClick r:id="rId2"/>
              </a:rPr>
              <a:t>http://www.membrana.ru/gallery/cosmos</a:t>
            </a:r>
            <a:r>
              <a:rPr lang="ru-RU" dirty="0"/>
              <a:t>)</a:t>
            </a:r>
          </a:p>
        </p:txBody>
      </p:sp>
      <p:pic>
        <p:nvPicPr>
          <p:cNvPr id="7" name="Picture 2" descr="Солнечная батарея станции «Мир» получила значительные повреждения от космического мусо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4214842" cy="2746609"/>
          </a:xfrm>
          <a:prstGeom prst="rect">
            <a:avLst/>
          </a:prstGeom>
          <a:noFill/>
        </p:spPr>
      </p:pic>
      <p:pic>
        <p:nvPicPr>
          <p:cNvPr id="9" name="Рисунок 8" descr="mir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71480"/>
            <a:ext cx="7358114" cy="57389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40" y="117717"/>
            <a:ext cx="692945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Загрязнение космоса не раз приводило к несчастным случаям, в качестве примера можно </a:t>
            </a:r>
            <a:r>
              <a:rPr lang="ru-RU" dirty="0" smtClean="0"/>
              <a:t>привести столкновение </a:t>
            </a:r>
            <a:r>
              <a:rPr lang="ru-RU" dirty="0"/>
              <a:t>французского спутника с фрагментом ракеты "</a:t>
            </a:r>
            <a:r>
              <a:rPr lang="ru-RU" dirty="0" err="1"/>
              <a:t>Ариан</a:t>
            </a:r>
            <a:r>
              <a:rPr lang="ru-RU" dirty="0"/>
              <a:t>".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Большую </a:t>
            </a:r>
            <a:r>
              <a:rPr lang="ru-RU" dirty="0"/>
              <a:t>проблему таят в себе спутники, брошенные человеком и несущие ядерные энергетические устройства, которым, для исчезновения радиоактивности необходимы десятки тысяч лет...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Довольно </a:t>
            </a:r>
            <a:r>
              <a:rPr lang="ru-RU" dirty="0"/>
              <a:t>часто этот мусор падает обратно на землю.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Большая его часть сгорает в земной атмосфере, но иногда его части </a:t>
            </a:r>
            <a:r>
              <a:rPr lang="ru-RU" dirty="0" err="1"/>
              <a:t>все-же</a:t>
            </a:r>
            <a:r>
              <a:rPr lang="ru-RU" dirty="0"/>
              <a:t> </a:t>
            </a:r>
            <a:r>
              <a:rPr lang="ru-RU" dirty="0" smtClean="0"/>
              <a:t> долетают </a:t>
            </a:r>
            <a:r>
              <a:rPr lang="ru-RU" dirty="0"/>
              <a:t>до земли.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http://www.ntv.ru/novosti/240154/</a:t>
            </a:r>
            <a:r>
              <a:rPr lang="ru-RU" dirty="0" smtClean="0"/>
              <a:t> -падение американского спутника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 Земле </a:t>
            </a:r>
            <a:r>
              <a:rPr lang="ru-RU" dirty="0"/>
              <a:t>космический мусор в основном выпадает, в частности, на Алтае – в высокогорных </a:t>
            </a:r>
            <a:r>
              <a:rPr lang="ru-RU" dirty="0" smtClean="0"/>
              <a:t> </a:t>
            </a:r>
            <a:r>
              <a:rPr lang="ru-RU" dirty="0" err="1" smtClean="0"/>
              <a:t>Улаганском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Турочанском</a:t>
            </a:r>
            <a:r>
              <a:rPr lang="ru-RU" dirty="0"/>
              <a:t> районах. 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Один </a:t>
            </a:r>
            <a:r>
              <a:rPr lang="ru-RU" dirty="0"/>
              <a:t>из полигонов захватывает дальние</a:t>
            </a:r>
            <a:r>
              <a:rPr lang="ru-RU" i="1" dirty="0"/>
              <a:t> </a:t>
            </a:r>
            <a:r>
              <a:rPr lang="ru-RU" dirty="0"/>
              <a:t>неорбитальные территории Хакасии и Тувы. Это скалы, горы, горные тундры, покрытые снегами вершины – средняя высота более 2000 м. 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Военных</a:t>
            </a:r>
            <a:r>
              <a:rPr lang="ru-RU" dirty="0"/>
              <a:t>, устроивших полигоны, «зелёные» обвиняют не только в загрязнении этих земель ракетным «железом», но и в отравлении природы и людей </a:t>
            </a:r>
            <a:r>
              <a:rPr lang="ru-RU" dirty="0" err="1"/>
              <a:t>гептилом</a:t>
            </a:r>
            <a:r>
              <a:rPr lang="ru-RU" dirty="0"/>
              <a:t> – не до конца выгоревшим высокотоксичным ракетным топливом, на котором летают «Протоны». Известно, что </a:t>
            </a:r>
            <a:r>
              <a:rPr lang="ru-RU" dirty="0" err="1"/>
              <a:t>гептил</a:t>
            </a:r>
            <a:r>
              <a:rPr lang="ru-RU" dirty="0"/>
              <a:t> в чистом виде – чистый яд. 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8" name="Picture 4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143356"/>
            <a:ext cx="2171133" cy="271464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71414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00042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en-US" sz="2000" dirty="0" smtClean="0">
                <a:hlinkClick r:id="rId2"/>
              </a:rPr>
              <a:t>http://www.youtube.com/watch?v=9aGiNBM1qi0&amp;feature=related</a:t>
            </a:r>
            <a:r>
              <a:rPr lang="ru-RU" sz="2000" dirty="0" smtClean="0"/>
              <a:t> –космический мусор угрожает земле- все</a:t>
            </a:r>
          </a:p>
          <a:p>
            <a:r>
              <a:rPr lang="en-US" sz="2000" dirty="0" smtClean="0">
                <a:hlinkClick r:id="rId3"/>
              </a:rPr>
              <a:t>http://www.youtube.com/watch?v=ROTAjBcN-J0</a:t>
            </a:r>
            <a:r>
              <a:rPr lang="ru-RU" sz="2000" dirty="0" smtClean="0"/>
              <a:t> – страны, наиболее загрязняющие космос</a:t>
            </a:r>
          </a:p>
          <a:p>
            <a:r>
              <a:rPr lang="en-US" sz="2000" dirty="0" smtClean="0">
                <a:hlinkClick r:id="rId4"/>
              </a:rPr>
              <a:t>http://www.youtube.com/watch?v=i65b6Gqqb9U&amp;feature=relmfu</a:t>
            </a:r>
            <a:r>
              <a:rPr lang="ru-RU" sz="2000" dirty="0" smtClean="0"/>
              <a:t> – космический мусор атакует землю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71414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794"/>
            <a:ext cx="64294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С</a:t>
            </a:r>
            <a:r>
              <a:rPr lang="ru-RU" sz="2000" dirty="0" smtClean="0"/>
              <a:t> 1990 г. Ведутся широкомасштабные работы по оценке экологического состояния районов падения ракет.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Нужны </a:t>
            </a:r>
            <a:r>
              <a:rPr lang="ru-RU" sz="2000" dirty="0"/>
              <a:t>четкие методики захоронения выработавших свой срок космических </a:t>
            </a:r>
            <a:r>
              <a:rPr lang="ru-RU" sz="2000" dirty="0" smtClean="0"/>
              <a:t>аппаратов.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В основном исследования проводятся Российским научным центром прикладной химии, МГУ и Институтом биофизики с привлечением специалистов Военно-космических сил, Российских космических агентств.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CCCC"/>
              </a:solidFill>
              <a:effectLst/>
              <a:latin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Учёные </a:t>
            </a:r>
            <a:r>
              <a:rPr lang="ru-RU" sz="2000" dirty="0"/>
              <a:t>Института медико-биологических проблем пытаются разработать способы уничтожения мусора с помощью микробов на борту корабля. Раньше вёдра с отходами с «Салютов» просто спускали в открытый космос, потом поняли – орбиты захламлять опасно. Теперь мусор собирают и заталкивают в «Прогресс» – и он сгорает в атмосфере</a:t>
            </a:r>
            <a:r>
              <a:rPr lang="ru-RU" sz="2000" dirty="0" smtClean="0"/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CCCCCC"/>
              </a:solidFill>
              <a:effectLst/>
              <a:latin typeface="Verdana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2844" y="12681"/>
            <a:ext cx="8643998" cy="7016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экологической безопасности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www.zavasek.narod.ru/ship/progress009.jpg"/>
          <p:cNvPicPr>
            <a:picLocks noChangeAspect="1" noChangeArrowheads="1"/>
          </p:cNvPicPr>
          <p:nvPr/>
        </p:nvPicPr>
        <p:blipFill>
          <a:blip r:embed="rId2"/>
          <a:srcRect l="33985" r="24999"/>
          <a:stretch>
            <a:fillRect/>
          </a:stretch>
        </p:blipFill>
        <p:spPr bwMode="auto">
          <a:xfrm>
            <a:off x="6500826" y="1071546"/>
            <a:ext cx="2500330" cy="457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00826" y="1071546"/>
            <a:ext cx="12144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Ракета-носитель "</a:t>
            </a:r>
            <a:r>
              <a:rPr lang="ru-RU" sz="1400" b="1" dirty="0" err="1">
                <a:solidFill>
                  <a:schemeClr val="bg1"/>
                </a:solidFill>
              </a:rPr>
              <a:t>Союз-У</a:t>
            </a:r>
            <a:r>
              <a:rPr lang="ru-RU" sz="1400" b="1" dirty="0">
                <a:solidFill>
                  <a:schemeClr val="bg1"/>
                </a:solidFill>
              </a:rPr>
              <a:t>" с космическим кораблем "Прогресс М1-10"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167</TotalTime>
  <Words>576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Вопросы экологической безопасности</vt:lpstr>
      <vt:lpstr>Мусорить просто, а вот убирать мусор всегда большая проблема, будь-то на Земле или в космосе.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28</cp:revision>
  <dcterms:created xsi:type="dcterms:W3CDTF">2011-11-18T17:29:10Z</dcterms:created>
  <dcterms:modified xsi:type="dcterms:W3CDTF">2011-11-18T20:21:31Z</dcterms:modified>
</cp:coreProperties>
</file>