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3" r:id="rId2"/>
    <p:sldMasterId id="2147483675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1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01" autoAdjust="0"/>
    <p:restoredTop sz="94660"/>
  </p:normalViewPr>
  <p:slideViewPr>
    <p:cSldViewPr>
      <p:cViewPr varScale="1">
        <p:scale>
          <a:sx n="47" d="100"/>
          <a:sy n="47" d="100"/>
        </p:scale>
        <p:origin x="-108" y="-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151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64F9E-E186-4CCB-9A41-37761A502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9D495-DACC-48E5-BC94-807093000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25AE7-4361-43FA-94A9-6F5CCC337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3892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892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75DB1-DE00-4F64-A61A-0155579083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D8A06-1AEA-4C3E-AF5B-77713950E8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98B4A-A4A2-48E8-9DE2-B4DFC03C75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19BB1-7061-41C1-8AB6-E31BD75682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4D34A0-40D3-4D37-8E1C-D420DA9B61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07BA-7A42-4EDC-BA88-CA7E66DD1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E8ACA-261F-4944-B6A0-C33D2466B6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D922D-D84D-4E89-B5D0-782ABA03F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1C067-0A3B-454F-809E-142D70C05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7AC8F3-AD31-4150-ACFA-76B3051B31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2F9C5-757F-43AE-8712-D0E6D37F2A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3B659-BFDD-4D72-B1DB-92D388DEC4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223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223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5AA3F616-CDC2-40BA-BE5E-29FA1F731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3DC26-59AA-4CEE-AFA1-95B1E7FA34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52E0E-8F98-4834-95EF-6200E1410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00C66-21DF-4A98-8D31-890E83A93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023A9-C73D-4B8E-86C8-A3FB938DB7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CCCA3-B853-481F-A715-E0EDD2A627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05981-00B6-4E29-BC34-A803846E9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E970F-2559-4964-BDDB-9EB3029B5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15E4E-032A-4FB2-92CA-49DB504BC0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350F1-8176-427E-AD09-944A31108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21A5B-F04F-43F1-9190-7A040EFB4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35520-D683-4AAB-B660-D0FF65ED7F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CEA2C-F754-47AC-8668-AAD353391C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C6752-E607-4C99-A82A-B030A4D35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BB30A-235D-4588-88AB-6CA40B2B53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355BB-002E-4BDB-9996-4CE32ED5BA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1DD4F-FC5C-4C12-B26B-56ED1912D1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84253-D180-4048-A3E8-97F08BED2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20483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0484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0485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075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9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D92DE244-F501-4E86-BBA1-DA2A474072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med">
    <p:newsflash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37891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7892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7893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7894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7895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4099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89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89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7FE5B0A4-2751-4EEC-A1C5-82CA2B8E14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103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ransition spd="med">
    <p:newsflash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1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1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B101E1DC-3D65-4FEB-AA98-67172D3805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ransition spd="med">
    <p:newsflash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838200" y="304800"/>
            <a:ext cx="75866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/>
              <a:t>МОУ «Чернянская муниципальная общеобразовательная школа №1 </a:t>
            </a:r>
          </a:p>
          <a:p>
            <a:pPr algn="ctr"/>
            <a:r>
              <a:rPr lang="ru-RU"/>
              <a:t>с углубленным изучением отдельных предметов»</a:t>
            </a:r>
          </a:p>
        </p:txBody>
      </p:sp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457200" y="1981200"/>
            <a:ext cx="8077200" cy="3048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"Квадратное уравнение"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1066800" y="5562600"/>
            <a:ext cx="701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Учитель математики:</a:t>
            </a:r>
            <a:r>
              <a:rPr lang="ru-RU" sz="2400" dirty="0"/>
              <a:t> Лазарева А.И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 animBg="1"/>
      <p:bldP spid="410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685800" y="304800"/>
            <a:ext cx="7010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Правильные ответы:</a:t>
            </a:r>
          </a:p>
        </p:txBody>
      </p:sp>
      <p:graphicFrame>
        <p:nvGraphicFramePr>
          <p:cNvPr id="13364" name="Group 52"/>
          <p:cNvGraphicFramePr>
            <a:graphicFrameLocks noGrp="1"/>
          </p:cNvGraphicFramePr>
          <p:nvPr/>
        </p:nvGraphicFramePr>
        <p:xfrm>
          <a:off x="762000" y="1447800"/>
          <a:ext cx="7543800" cy="3064828"/>
        </p:xfrm>
        <a:graphic>
          <a:graphicData uri="http://schemas.openxmlformats.org/drawingml/2006/table">
            <a:tbl>
              <a:tblPr/>
              <a:tblGrid>
                <a:gridCol w="3733800"/>
                <a:gridCol w="3810000"/>
              </a:tblGrid>
              <a:tr h="331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Вариант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I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Вариант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II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1. Решите уравнение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sym typeface="Wingdings" pitchFamily="2" charset="2"/>
                        </a:rPr>
                        <a:t>:</a:t>
                      </a:r>
                      <a:endParaRPr kumimoji="0" lang="ru-RU" sz="16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>
                          <a:tab pos="215741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3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-3	(1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балл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>
                          <a:tab pos="215741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-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	(1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балл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>
                          <a:tab pos="215741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-3	(1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балл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>
                          <a:tab pos="215741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-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	(1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балл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>
                          <a:tab pos="215741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корней нет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	(1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балл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>
                          <a:tab pos="215741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корней нет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	(1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балл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2. Составьте неполное квадратное уравнение, имеющее корни(2 балла):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3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-3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0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3. Решите уравнение(3 балла):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-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57" name="Text Box 45"/>
          <p:cNvSpPr txBox="1">
            <a:spLocks noChangeArrowheads="1"/>
          </p:cNvSpPr>
          <p:nvPr/>
        </p:nvSpPr>
        <p:spPr bwMode="auto">
          <a:xfrm>
            <a:off x="3124200" y="4724400"/>
            <a:ext cx="2667000" cy="133667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ru-RU" sz="2000"/>
              <a:t>Критерии оценок: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ru-RU" sz="2000"/>
              <a:t>«</a:t>
            </a:r>
            <a:r>
              <a:rPr lang="ru-RU" sz="2000">
                <a:solidFill>
                  <a:srgbClr val="FF0000"/>
                </a:solidFill>
              </a:rPr>
              <a:t>5</a:t>
            </a:r>
            <a:r>
              <a:rPr lang="ru-RU" sz="2000"/>
              <a:t>» - 8 баллов;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ru-RU" sz="2000"/>
              <a:t>«</a:t>
            </a:r>
            <a:r>
              <a:rPr lang="ru-RU" sz="2000">
                <a:solidFill>
                  <a:srgbClr val="FF0000"/>
                </a:solidFill>
              </a:rPr>
              <a:t>4</a:t>
            </a:r>
            <a:r>
              <a:rPr lang="ru-RU" sz="2000"/>
              <a:t>» - 6-7 баллов;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ru-RU" sz="2000"/>
              <a:t>«</a:t>
            </a:r>
            <a:r>
              <a:rPr lang="ru-RU" sz="2000">
                <a:solidFill>
                  <a:srgbClr val="FF0000"/>
                </a:solidFill>
              </a:rPr>
              <a:t>3</a:t>
            </a:r>
            <a:r>
              <a:rPr lang="ru-RU" sz="2000"/>
              <a:t>» - 3-5 баллов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685800" y="304800"/>
            <a:ext cx="7010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Задание на дом: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609600" y="1676400"/>
            <a:ext cx="784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Изучить </a:t>
            </a: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§</a:t>
            </a: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19 учебника стр. 105</a:t>
            </a:r>
            <a:b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</a:b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Индивидуальные карточки-задания; № 516*</a:t>
            </a:r>
            <a:endParaRPr lang="en-US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graphicFrame>
        <p:nvGraphicFramePr>
          <p:cNvPr id="14493" name="Group 157"/>
          <p:cNvGraphicFramePr>
            <a:graphicFrameLocks noGrp="1"/>
          </p:cNvGraphicFramePr>
          <p:nvPr/>
        </p:nvGraphicFramePr>
        <p:xfrm>
          <a:off x="838200" y="2667000"/>
          <a:ext cx="7391400" cy="1729106"/>
        </p:xfrm>
        <a:graphic>
          <a:graphicData uri="http://schemas.openxmlformats.org/drawingml/2006/table">
            <a:tbl>
              <a:tblPr/>
              <a:tblGrid>
                <a:gridCol w="1447800"/>
                <a:gridCol w="2057400"/>
                <a:gridCol w="2038350"/>
                <a:gridCol w="1847850"/>
              </a:tblGrid>
              <a:tr h="585788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Творческое задание: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Изучать…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Искать решение…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Размышлять над…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Сотрудничать…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8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619108"/>
          </a:xfrm>
        </p:spPr>
        <p:txBody>
          <a:bodyPr>
            <a:normAutofit fontScale="90000"/>
          </a:bodyPr>
          <a:lstStyle/>
          <a:p>
            <a:pPr algn="ctr"/>
            <a:r>
              <a:rPr lang="ru-RU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/>
            </a:r>
            <a:br>
              <a:rPr lang="ru-RU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</a:br>
            <a:r>
              <a:rPr lang="ru-RU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                    </a:t>
            </a:r>
            <a:r>
              <a:rPr lang="ru-RU" sz="49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Рефлексия</a:t>
            </a:r>
            <a:endParaRPr lang="ru-RU" sz="49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5720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45720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45720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45720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1524000" y="3505200"/>
            <a:ext cx="1233470" cy="1052514"/>
          </a:xfrm>
          <a:prstGeom prst="smileyFace">
            <a:avLst>
              <a:gd name="adj" fmla="val 4653"/>
            </a:avLst>
          </a:prstGeom>
          <a:solidFill>
            <a:srgbClr val="C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4214810" y="3505200"/>
            <a:ext cx="1119190" cy="1066800"/>
          </a:xfrm>
          <a:prstGeom prst="smileyFace">
            <a:avLst>
              <a:gd name="adj" fmla="val 1528"/>
            </a:avLst>
          </a:prstGeom>
          <a:solidFill>
            <a:srgbClr val="00B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629400" y="3429000"/>
            <a:ext cx="1143000" cy="1052514"/>
          </a:xfrm>
          <a:prstGeom prst="smileyFace">
            <a:avLst>
              <a:gd name="adj" fmla="val -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" name="Picture 10" descr="дв с9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285752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Прямоугольник 35"/>
          <p:cNvSpPr/>
          <p:nvPr/>
        </p:nvSpPr>
        <p:spPr>
          <a:xfrm>
            <a:off x="1000100" y="4857760"/>
            <a:ext cx="25522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У меня </a:t>
            </a:r>
            <a:r>
              <a:rPr lang="ru-RU" sz="2000" b="1" dirty="0" smtClean="0">
                <a:solidFill>
                  <a:srgbClr val="C00000"/>
                </a:solidFill>
              </a:rPr>
              <a:t>все</a:t>
            </a:r>
            <a:r>
              <a:rPr lang="ru-RU" sz="2000" dirty="0" smtClean="0">
                <a:solidFill>
                  <a:srgbClr val="C00000"/>
                </a:solidFill>
              </a:rPr>
              <a:t> отлично</a:t>
            </a:r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505200" y="2895600"/>
            <a:ext cx="26068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У меня все хорошо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715000" y="4876800"/>
            <a:ext cx="28001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Возникли</a:t>
            </a:r>
            <a:r>
              <a:rPr lang="ru-RU" sz="2000" dirty="0" smtClean="0"/>
              <a:t> </a:t>
            </a:r>
            <a:r>
              <a:rPr lang="ru-RU" sz="2000" b="1" dirty="0" smtClean="0"/>
              <a:t>трудности</a:t>
            </a:r>
            <a:endParaRPr lang="ru-RU" sz="20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6" grpId="0" animBg="1"/>
      <p:bldP spid="1027" grpId="0" animBg="1"/>
      <p:bldP spid="1028" grpId="0" animBg="1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57200" y="1828800"/>
            <a:ext cx="80772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Кто с детских лет занимается математикой, тот развивает в себе настойчивость и упорство в достижении цели.</a:t>
            </a:r>
          </a:p>
          <a:p>
            <a:pPr algn="r">
              <a:spcBef>
                <a:spcPct val="50000"/>
              </a:spcBef>
              <a:defRPr/>
            </a:pPr>
            <a:r>
              <a:rPr lang="ru-RU" sz="4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А. Марушкевич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 rot="-976050">
            <a:off x="990600" y="2667000"/>
            <a:ext cx="7772400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231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96000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всем за работу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52400" y="2514600"/>
            <a:ext cx="876300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3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Успех совершаемого – в продумывании,</a:t>
            </a:r>
            <a:br>
              <a:rPr lang="ru-RU" sz="33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ru-RU" sz="33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Неудачи – в безумье.</a:t>
            </a:r>
          </a:p>
          <a:p>
            <a:pPr algn="r">
              <a:spcBef>
                <a:spcPct val="50000"/>
              </a:spcBef>
              <a:defRPr/>
            </a:pPr>
            <a:r>
              <a:rPr lang="ru-RU" sz="33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Хань Юй (768 - 824)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685800" y="304800"/>
            <a:ext cx="7010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Структура урока: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838200" y="1600200"/>
            <a:ext cx="7467600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lnSpc>
                <a:spcPct val="7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Организационный этап</a:t>
            </a:r>
          </a:p>
          <a:p>
            <a:pPr marL="342900" indent="-342900">
              <a:lnSpc>
                <a:spcPct val="7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Проверка домашнего задания</a:t>
            </a:r>
          </a:p>
          <a:p>
            <a:pPr marL="342900" indent="-342900">
              <a:lnSpc>
                <a:spcPct val="7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Актуализация знаний</a:t>
            </a:r>
          </a:p>
          <a:p>
            <a:pPr marL="342900" indent="-342900">
              <a:lnSpc>
                <a:spcPct val="7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Изучение нового учебного материала</a:t>
            </a:r>
          </a:p>
          <a:p>
            <a:pPr marL="342900" indent="-342900">
              <a:lnSpc>
                <a:spcPct val="7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Работа в группах</a:t>
            </a:r>
          </a:p>
          <a:p>
            <a:pPr marL="342900" indent="-342900">
              <a:lnSpc>
                <a:spcPct val="7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Самостоятельная работа</a:t>
            </a:r>
          </a:p>
          <a:p>
            <a:pPr marL="342900" indent="-342900">
              <a:lnSpc>
                <a:spcPct val="7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Подведение итогов</a:t>
            </a:r>
          </a:p>
          <a:p>
            <a:pPr marL="342900" indent="-342900">
              <a:lnSpc>
                <a:spcPct val="7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Информация о домашнем задании</a:t>
            </a:r>
          </a:p>
          <a:p>
            <a:pPr marL="342900" indent="-342900">
              <a:lnSpc>
                <a:spcPct val="7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Рефлексия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2" name="Group 78"/>
          <p:cNvGraphicFramePr>
            <a:graphicFrameLocks noGrp="1"/>
          </p:cNvGraphicFramePr>
          <p:nvPr/>
        </p:nvGraphicFramePr>
        <p:xfrm>
          <a:off x="990600" y="1905000"/>
          <a:ext cx="7086600" cy="2011680"/>
        </p:xfrm>
        <a:graphic>
          <a:graphicData uri="http://schemas.openxmlformats.org/drawingml/2006/table">
            <a:tbl>
              <a:tblPr/>
              <a:tblGrid>
                <a:gridCol w="457200"/>
                <a:gridCol w="1544638"/>
                <a:gridCol w="1503362"/>
                <a:gridCol w="1752600"/>
                <a:gridCol w="1828800"/>
              </a:tblGrid>
              <a:tr h="1524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Уравнение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Варианты ответов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Правильные ответы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x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x(x-1)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x(1-x)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+ 2x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-x(2x+2)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2x(2x+1)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(2x-3)(2x+3)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2(x-3)(x+3)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+ 3x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5x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2x(x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+2x-5)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x(2x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+3x-5)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685800" y="304800"/>
            <a:ext cx="7010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Устная работа: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609600" y="1447800"/>
            <a:ext cx="792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Разложите на множители и выберите правильный ответ:</a:t>
            </a:r>
          </a:p>
        </p:txBody>
      </p:sp>
      <p:sp>
        <p:nvSpPr>
          <p:cNvPr id="7318" name="Text Box 150"/>
          <p:cNvSpPr txBox="1">
            <a:spLocks noChangeArrowheads="1"/>
          </p:cNvSpPr>
          <p:nvPr/>
        </p:nvSpPr>
        <p:spPr bwMode="auto">
          <a:xfrm>
            <a:off x="609600" y="4343400"/>
            <a:ext cx="792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Решите (устно) уравнение. Сколько корней имеет уравнение?</a:t>
            </a:r>
          </a:p>
        </p:txBody>
      </p:sp>
      <p:graphicFrame>
        <p:nvGraphicFramePr>
          <p:cNvPr id="7354" name="Group 186"/>
          <p:cNvGraphicFramePr>
            <a:graphicFrameLocks noGrp="1"/>
          </p:cNvGraphicFramePr>
          <p:nvPr/>
        </p:nvGraphicFramePr>
        <p:xfrm>
          <a:off x="762000" y="4800600"/>
          <a:ext cx="7239000" cy="1036320"/>
        </p:xfrm>
        <a:graphic>
          <a:graphicData uri="http://schemas.openxmlformats.org/drawingml/2006/table">
            <a:tbl>
              <a:tblPr/>
              <a:tblGrid>
                <a:gridCol w="1447800"/>
                <a:gridCol w="1447800"/>
                <a:gridCol w="1447800"/>
                <a:gridCol w="1447800"/>
                <a:gridCol w="14478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Уравнение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5x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Правильный ответ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6" name="Object 18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name="Формула" r:id="rId3" imgW="114120" imgH="215640" progId="Equation.3">
              <p:embed/>
            </p:oleObj>
          </a:graphicData>
        </a:graphic>
      </p:graphicFrame>
      <p:graphicFrame>
        <p:nvGraphicFramePr>
          <p:cNvPr id="1027" name="Object 18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7" name="Формула" r:id="rId4" imgW="114120" imgH="215640" progId="Equation.3">
              <p:embed/>
            </p:oleObj>
          </a:graphicData>
        </a:graphic>
      </p:graphicFrame>
      <p:grpSp>
        <p:nvGrpSpPr>
          <p:cNvPr id="2" name="Group 198"/>
          <p:cNvGrpSpPr>
            <a:grpSpLocks/>
          </p:cNvGrpSpPr>
          <p:nvPr/>
        </p:nvGrpSpPr>
        <p:grpSpPr bwMode="auto">
          <a:xfrm>
            <a:off x="6553200" y="5257800"/>
            <a:ext cx="1447800" cy="579438"/>
            <a:chOff x="4128" y="3840"/>
            <a:chExt cx="912" cy="365"/>
          </a:xfrm>
        </p:grpSpPr>
        <p:sp>
          <p:nvSpPr>
            <p:cNvPr id="1100" name="Rectangle 194"/>
            <p:cNvSpPr>
              <a:spLocks noChangeArrowheads="1"/>
            </p:cNvSpPr>
            <p:nvPr/>
          </p:nvSpPr>
          <p:spPr bwMode="auto">
            <a:xfrm>
              <a:off x="4128" y="3840"/>
              <a:ext cx="91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None/>
              </a:pPr>
              <a:r>
                <a:rPr lang="en-US" sz="1600"/>
                <a:t>x=</a:t>
              </a:r>
              <a:r>
                <a:rPr lang="ru-RU" sz="1600"/>
                <a:t> </a:t>
              </a:r>
              <a:r>
                <a:rPr lang="en-US" sz="1600">
                  <a:cs typeface="Arial" charset="0"/>
                </a:rPr>
                <a:t>±</a:t>
              </a:r>
              <a:br>
                <a:rPr lang="en-US" sz="1600">
                  <a:cs typeface="Arial" charset="0"/>
                </a:rPr>
              </a:br>
              <a:r>
                <a:rPr lang="ru-RU" sz="1600">
                  <a:cs typeface="Arial" charset="0"/>
                </a:rPr>
                <a:t>два корня</a:t>
              </a:r>
              <a:endParaRPr lang="en-US" sz="1600">
                <a:cs typeface="Arial" charset="0"/>
              </a:endParaRPr>
            </a:p>
          </p:txBody>
        </p:sp>
        <p:graphicFrame>
          <p:nvGraphicFramePr>
            <p:cNvPr id="1028" name="Object 183"/>
            <p:cNvGraphicFramePr>
              <a:graphicFrameLocks noChangeAspect="1"/>
            </p:cNvGraphicFramePr>
            <p:nvPr/>
          </p:nvGraphicFramePr>
          <p:xfrm>
            <a:off x="4464" y="3840"/>
            <a:ext cx="192" cy="192"/>
          </p:xfrm>
          <a:graphic>
            <a:graphicData uri="http://schemas.openxmlformats.org/presentationml/2006/ole">
              <p:oleObj spid="_x0000_s1028" name="Формула" r:id="rId5" imgW="228600" imgH="228600" progId="Equation.3">
                <p:embed/>
              </p:oleObj>
            </a:graphicData>
          </a:graphic>
        </p:graphicFrame>
      </p:grpSp>
      <p:sp>
        <p:nvSpPr>
          <p:cNvPr id="7356" name="Rectangle 188"/>
          <p:cNvSpPr>
            <a:spLocks noChangeArrowheads="1"/>
          </p:cNvSpPr>
          <p:nvPr/>
        </p:nvSpPr>
        <p:spPr bwMode="auto">
          <a:xfrm>
            <a:off x="7010400" y="25146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7358" name="Rectangle 190"/>
          <p:cNvSpPr>
            <a:spLocks noChangeArrowheads="1"/>
          </p:cNvSpPr>
          <p:nvPr/>
        </p:nvSpPr>
        <p:spPr bwMode="auto">
          <a:xfrm>
            <a:off x="7010400" y="2895600"/>
            <a:ext cx="334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Б</a:t>
            </a:r>
          </a:p>
        </p:txBody>
      </p:sp>
      <p:sp>
        <p:nvSpPr>
          <p:cNvPr id="7359" name="Rectangle 191"/>
          <p:cNvSpPr>
            <a:spLocks noChangeArrowheads="1"/>
          </p:cNvSpPr>
          <p:nvPr/>
        </p:nvSpPr>
        <p:spPr bwMode="auto">
          <a:xfrm>
            <a:off x="7010400" y="3581400"/>
            <a:ext cx="334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Б</a:t>
            </a:r>
          </a:p>
        </p:txBody>
      </p:sp>
      <p:sp>
        <p:nvSpPr>
          <p:cNvPr id="7361" name="Rectangle 193"/>
          <p:cNvSpPr>
            <a:spLocks noChangeArrowheads="1"/>
          </p:cNvSpPr>
          <p:nvPr/>
        </p:nvSpPr>
        <p:spPr bwMode="auto">
          <a:xfrm>
            <a:off x="7010400" y="32004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7363" name="Rectangle 195"/>
          <p:cNvSpPr>
            <a:spLocks noChangeArrowheads="1"/>
          </p:cNvSpPr>
          <p:nvPr/>
        </p:nvSpPr>
        <p:spPr bwMode="auto">
          <a:xfrm>
            <a:off x="5105400" y="52578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1600"/>
              <a:t>корней нет</a:t>
            </a:r>
          </a:p>
        </p:txBody>
      </p:sp>
      <p:sp>
        <p:nvSpPr>
          <p:cNvPr id="7364" name="Rectangle 196"/>
          <p:cNvSpPr>
            <a:spLocks noChangeArrowheads="1"/>
          </p:cNvSpPr>
          <p:nvPr/>
        </p:nvSpPr>
        <p:spPr bwMode="auto">
          <a:xfrm>
            <a:off x="3657600" y="52578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1600"/>
              <a:t>x</a:t>
            </a:r>
            <a:r>
              <a:rPr lang="ru-RU" sz="1600"/>
              <a:t> </a:t>
            </a:r>
            <a:r>
              <a:rPr lang="en-US" sz="1600"/>
              <a:t>=</a:t>
            </a:r>
            <a:r>
              <a:rPr lang="ru-RU" sz="1600"/>
              <a:t> </a:t>
            </a:r>
            <a:r>
              <a:rPr lang="en-US" sz="1600"/>
              <a:t>0</a:t>
            </a:r>
            <a:br>
              <a:rPr lang="en-US" sz="1600"/>
            </a:br>
            <a:r>
              <a:rPr lang="ru-RU" sz="1600"/>
              <a:t>один корень</a:t>
            </a:r>
          </a:p>
        </p:txBody>
      </p:sp>
      <p:sp>
        <p:nvSpPr>
          <p:cNvPr id="7365" name="Rectangle 197"/>
          <p:cNvSpPr>
            <a:spLocks noChangeArrowheads="1"/>
          </p:cNvSpPr>
          <p:nvPr/>
        </p:nvSpPr>
        <p:spPr bwMode="auto">
          <a:xfrm>
            <a:off x="2209800" y="52578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1600"/>
              <a:t>x</a:t>
            </a:r>
            <a:r>
              <a:rPr lang="ru-RU" sz="1600"/>
              <a:t> </a:t>
            </a:r>
            <a:r>
              <a:rPr lang="en-US" sz="1600"/>
              <a:t>=</a:t>
            </a:r>
            <a:r>
              <a:rPr lang="ru-RU" sz="1600"/>
              <a:t> </a:t>
            </a:r>
            <a:r>
              <a:rPr lang="en-US" sz="1600">
                <a:cs typeface="Arial" charset="0"/>
              </a:rPr>
              <a:t>±4</a:t>
            </a:r>
            <a:br>
              <a:rPr lang="en-US" sz="1600">
                <a:cs typeface="Arial" charset="0"/>
              </a:rPr>
            </a:br>
            <a:r>
              <a:rPr lang="ru-RU" sz="1600">
                <a:cs typeface="Arial" charset="0"/>
              </a:rPr>
              <a:t>два корня</a:t>
            </a:r>
            <a:endParaRPr lang="en-US" sz="1600">
              <a:cs typeface="Arial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4" grpId="0" autoUpdateAnimBg="0"/>
      <p:bldP spid="7318" grpId="0" autoUpdateAnimBg="0"/>
      <p:bldP spid="7356" grpId="0" autoUpdateAnimBg="0"/>
      <p:bldP spid="7358" grpId="0" autoUpdateAnimBg="0"/>
      <p:bldP spid="7359" grpId="0" autoUpdateAnimBg="0"/>
      <p:bldP spid="7361" grpId="0" autoUpdateAnimBg="0"/>
      <p:bldP spid="7363" grpId="0" autoUpdateAnimBg="0"/>
      <p:bldP spid="7364" grpId="0" autoUpdateAnimBg="0"/>
      <p:bldP spid="736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685800" y="304800"/>
            <a:ext cx="7010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Устная работа: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09600" y="1524000"/>
            <a:ext cx="739140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Распределите данные уравнения на четыре группы и объясните, по какому признаку вы это сделали:</a:t>
            </a:r>
          </a:p>
          <a:p>
            <a:pPr>
              <a:spcBef>
                <a:spcPct val="50000"/>
              </a:spcBef>
              <a:defRPr/>
            </a:pPr>
            <a:r>
              <a:rPr lang="ru-RU" i="1"/>
              <a:t>а) </a:t>
            </a:r>
            <a:r>
              <a:rPr lang="ru-RU"/>
              <a:t> </a:t>
            </a:r>
            <a:r>
              <a:rPr lang="en-US"/>
              <a:t>9x</a:t>
            </a:r>
            <a:r>
              <a:rPr lang="en-US" baseline="30000"/>
              <a:t>2</a:t>
            </a:r>
            <a:r>
              <a:rPr lang="en-US"/>
              <a:t> – 6x + 10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ru-RU" i="1"/>
              <a:t>б)</a:t>
            </a:r>
            <a:r>
              <a:rPr lang="en-US"/>
              <a:t> </a:t>
            </a:r>
            <a:r>
              <a:rPr lang="ru-RU"/>
              <a:t> </a:t>
            </a:r>
            <a:r>
              <a:rPr lang="en-US"/>
              <a:t>3x</a:t>
            </a:r>
            <a:r>
              <a:rPr lang="en-US" baseline="30000"/>
              <a:t>2</a:t>
            </a:r>
            <a:r>
              <a:rPr lang="en-US"/>
              <a:t>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ru-RU" i="1"/>
              <a:t>в)</a:t>
            </a:r>
            <a:r>
              <a:rPr lang="en-US"/>
              <a:t> </a:t>
            </a:r>
            <a:r>
              <a:rPr lang="ru-RU"/>
              <a:t> </a:t>
            </a:r>
            <a:r>
              <a:rPr lang="en-US"/>
              <a:t>-3x</a:t>
            </a:r>
            <a:r>
              <a:rPr lang="en-US" baseline="30000"/>
              <a:t>2</a:t>
            </a:r>
            <a:r>
              <a:rPr lang="en-US"/>
              <a:t> + 5x + 1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ru-RU" i="1"/>
              <a:t>г)</a:t>
            </a:r>
            <a:r>
              <a:rPr lang="en-US"/>
              <a:t> </a:t>
            </a:r>
            <a:r>
              <a:rPr lang="ru-RU"/>
              <a:t> </a:t>
            </a:r>
            <a:r>
              <a:rPr lang="en-US"/>
              <a:t>8x</a:t>
            </a:r>
            <a:r>
              <a:rPr lang="en-US" baseline="30000"/>
              <a:t>2</a:t>
            </a:r>
            <a:r>
              <a:rPr lang="en-US"/>
              <a:t> – 32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ru-RU" i="1"/>
              <a:t>д) </a:t>
            </a:r>
            <a:r>
              <a:rPr lang="en-US"/>
              <a:t> 5x</a:t>
            </a:r>
            <a:r>
              <a:rPr lang="en-US" baseline="30000"/>
              <a:t>2</a:t>
            </a:r>
            <a:r>
              <a:rPr lang="en-US"/>
              <a:t> + 2x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ru-RU" i="1"/>
              <a:t>е) </a:t>
            </a:r>
            <a:r>
              <a:rPr lang="en-US"/>
              <a:t> 2x</a:t>
            </a:r>
            <a:r>
              <a:rPr lang="en-US" baseline="30000"/>
              <a:t>2</a:t>
            </a:r>
            <a:r>
              <a:rPr lang="en-US"/>
              <a:t> - x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ru-RU" i="1"/>
              <a:t>ж) </a:t>
            </a:r>
            <a:r>
              <a:rPr lang="en-US"/>
              <a:t> x</a:t>
            </a:r>
            <a:r>
              <a:rPr lang="en-US" baseline="30000"/>
              <a:t>2</a:t>
            </a:r>
            <a:r>
              <a:rPr lang="en-US"/>
              <a:t> + 16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ru-RU" i="1"/>
              <a:t>з) </a:t>
            </a:r>
            <a:r>
              <a:rPr lang="en-US"/>
              <a:t> -2x</a:t>
            </a:r>
            <a:r>
              <a:rPr lang="en-US" baseline="30000"/>
              <a:t>2</a:t>
            </a:r>
            <a:r>
              <a:rPr lang="en-US"/>
              <a:t> + 50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ru-RU" i="1"/>
              <a:t>и) </a:t>
            </a:r>
            <a:r>
              <a:rPr lang="en-US"/>
              <a:t> -2x</a:t>
            </a:r>
            <a:r>
              <a:rPr lang="en-US" baseline="30000"/>
              <a:t>2</a:t>
            </a:r>
            <a:r>
              <a:rPr lang="en-US"/>
              <a:t> = 0</a:t>
            </a:r>
            <a:r>
              <a:rPr lang="ru-RU"/>
              <a:t>.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676400" y="510540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I </a:t>
            </a:r>
            <a:r>
              <a:rPr lang="ru-RU"/>
              <a:t>группа</a:t>
            </a:r>
            <a:br>
              <a:rPr lang="ru-RU"/>
            </a:br>
            <a:r>
              <a:rPr lang="ru-RU"/>
              <a:t>а), в)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3048000" y="510540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II </a:t>
            </a:r>
            <a:r>
              <a:rPr lang="ru-RU"/>
              <a:t>группа</a:t>
            </a:r>
            <a:br>
              <a:rPr lang="ru-RU"/>
            </a:br>
            <a:r>
              <a:rPr lang="ru-RU"/>
              <a:t>г), ж), з)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4419600" y="510540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III </a:t>
            </a:r>
            <a:r>
              <a:rPr lang="ru-RU"/>
              <a:t>группа</a:t>
            </a:r>
            <a:br>
              <a:rPr lang="ru-RU"/>
            </a:br>
            <a:r>
              <a:rPr lang="ru-RU"/>
              <a:t>д), е)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5791200" y="51054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IV </a:t>
            </a:r>
            <a:r>
              <a:rPr lang="ru-RU"/>
              <a:t>группа</a:t>
            </a:r>
            <a:br>
              <a:rPr lang="ru-RU"/>
            </a:br>
            <a:r>
              <a:rPr lang="ru-RU"/>
              <a:t>б), и)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/>
      <p:bldP spid="8200" grpId="0"/>
      <p:bldP spid="8201" grpId="0"/>
      <p:bldP spid="8203" grpId="0"/>
      <p:bldP spid="82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685800" y="304800"/>
            <a:ext cx="7010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Устная работа: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33400" y="1524000"/>
            <a:ext cx="81534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Ответьте на вопросы, используя 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§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19 учебника стр. 105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dirty="0">
                <a:cs typeface="Arial" charset="0"/>
              </a:rPr>
              <a:t>Как называют эти уравнения?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dirty="0">
                <a:cs typeface="Arial" charset="0"/>
              </a:rPr>
              <a:t>Запишите уравнения </a:t>
            </a:r>
            <a:r>
              <a:rPr lang="en-US" dirty="0">
                <a:cs typeface="Arial" charset="0"/>
              </a:rPr>
              <a:t>I </a:t>
            </a:r>
            <a:r>
              <a:rPr lang="ru-RU" dirty="0">
                <a:cs typeface="Arial" charset="0"/>
              </a:rPr>
              <a:t>группы в общем виде.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dirty="0">
                <a:cs typeface="Arial" charset="0"/>
              </a:rPr>
              <a:t>Дайте определение этому уравнению.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dirty="0">
                <a:cs typeface="Arial" charset="0"/>
              </a:rPr>
              <a:t>Все ли уравнения здесь полные?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dirty="0">
                <a:cs typeface="Arial" charset="0"/>
              </a:rPr>
              <a:t>В каких случаях квадратное уравнение можно считать неполным?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dirty="0">
                <a:cs typeface="Arial" charset="0"/>
              </a:rPr>
              <a:t>Дайте характеристику каждой группе.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dirty="0">
                <a:cs typeface="Arial" charset="0"/>
              </a:rPr>
              <a:t>Каких уравнений записано больше: полных или неполных?</a:t>
            </a:r>
            <a:endParaRPr lang="en-US" dirty="0">
              <a:cs typeface="Arial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685800" y="304800"/>
            <a:ext cx="7010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Работа в группах: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33400" y="1752600"/>
            <a:ext cx="7848600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План работы: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/>
              <a:t>Запишите решение уравнений вашей группы в общем виде.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/>
              <a:t>Решите уравнение вашей группы.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/>
              <a:t>Составьте неполное квадратное уравнение вашей группы и найдите его корни. Решение запишите в тетради.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/>
              <a:t>Запишите уравнение вашей группы на доске.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685800" y="304800"/>
            <a:ext cx="7010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Неполные квадратные уравнения</a:t>
            </a:r>
          </a:p>
        </p:txBody>
      </p:sp>
      <p:grpSp>
        <p:nvGrpSpPr>
          <p:cNvPr id="2" name="Group 54"/>
          <p:cNvGrpSpPr>
            <a:grpSpLocks/>
          </p:cNvGrpSpPr>
          <p:nvPr/>
        </p:nvGrpSpPr>
        <p:grpSpPr bwMode="auto">
          <a:xfrm>
            <a:off x="762000" y="1600200"/>
            <a:ext cx="7391400" cy="2133600"/>
            <a:chOff x="480" y="1008"/>
            <a:chExt cx="4656" cy="1344"/>
          </a:xfrm>
        </p:grpSpPr>
        <p:grpSp>
          <p:nvGrpSpPr>
            <p:cNvPr id="2060" name="Group 53"/>
            <p:cNvGrpSpPr>
              <a:grpSpLocks/>
            </p:cNvGrpSpPr>
            <p:nvPr/>
          </p:nvGrpSpPr>
          <p:grpSpPr bwMode="auto">
            <a:xfrm>
              <a:off x="2304" y="1008"/>
              <a:ext cx="1536" cy="1344"/>
              <a:chOff x="2352" y="1008"/>
              <a:chExt cx="1536" cy="1344"/>
            </a:xfrm>
          </p:grpSpPr>
          <p:sp>
            <p:nvSpPr>
              <p:cNvPr id="2064" name="Rectangle 7"/>
              <p:cNvSpPr>
                <a:spLocks noChangeArrowheads="1"/>
              </p:cNvSpPr>
              <p:nvPr/>
            </p:nvSpPr>
            <p:spPr bwMode="auto">
              <a:xfrm>
                <a:off x="2352" y="1008"/>
                <a:ext cx="1536" cy="1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533400" indent="-533400">
                  <a:spcBef>
                    <a:spcPct val="20000"/>
                  </a:spcBef>
                  <a:buClr>
                    <a:schemeClr val="tx1"/>
                  </a:buClr>
                  <a:buSzPct val="150000"/>
                  <a:buFont typeface="Wingdings" pitchFamily="2" charset="2"/>
                  <a:buAutoNum type="arabicPeriod" startAt="2"/>
                  <a:tabLst>
                    <a:tab pos="1343025" algn="l"/>
                  </a:tabLst>
                </a:pPr>
                <a:r>
                  <a:rPr lang="en-US" sz="1600"/>
                  <a:t>ax</a:t>
                </a:r>
                <a:r>
                  <a:rPr lang="en-US" sz="1600" baseline="30000"/>
                  <a:t>2</a:t>
                </a:r>
                <a:r>
                  <a:rPr lang="en-US" sz="1600"/>
                  <a:t> + bx = 0 (b</a:t>
                </a:r>
                <a:r>
                  <a:rPr lang="en-US" sz="1600">
                    <a:cs typeface="Arial" charset="0"/>
                  </a:rPr>
                  <a:t>≠0</a:t>
                </a:r>
                <a:r>
                  <a:rPr lang="en-US" sz="1600"/>
                  <a:t>)</a:t>
                </a:r>
                <a:br>
                  <a:rPr lang="en-US" sz="1600"/>
                </a:br>
                <a:r>
                  <a:rPr lang="en-US" sz="1600"/>
                  <a:t>x</a:t>
                </a:r>
                <a:r>
                  <a:rPr lang="ru-RU" sz="1600"/>
                  <a:t> </a:t>
                </a:r>
                <a:r>
                  <a:rPr lang="en-US" sz="1600"/>
                  <a:t>(ax + b) = 0</a:t>
                </a:r>
                <a:br>
                  <a:rPr lang="en-US" sz="1600"/>
                </a:br>
                <a:r>
                  <a:rPr lang="en-US" sz="1600"/>
                  <a:t>x</a:t>
                </a:r>
                <a:r>
                  <a:rPr lang="ru-RU" sz="1600"/>
                  <a:t> </a:t>
                </a:r>
                <a:r>
                  <a:rPr lang="en-US" sz="1600"/>
                  <a:t>=</a:t>
                </a:r>
                <a:r>
                  <a:rPr lang="ru-RU" sz="1600"/>
                  <a:t> </a:t>
                </a:r>
                <a:r>
                  <a:rPr lang="en-US" sz="1600"/>
                  <a:t>0</a:t>
                </a:r>
                <a:r>
                  <a:rPr lang="ru-RU" sz="1600"/>
                  <a:t>  или  </a:t>
                </a:r>
                <a:r>
                  <a:rPr lang="en-US" sz="1600"/>
                  <a:t>x=</a:t>
                </a:r>
                <a:br>
                  <a:rPr lang="en-US" sz="1600"/>
                </a:br>
                <a:r>
                  <a:rPr lang="ru-RU" sz="1600"/>
                  <a:t>два корня</a:t>
                </a:r>
              </a:p>
            </p:txBody>
          </p:sp>
          <p:graphicFrame>
            <p:nvGraphicFramePr>
              <p:cNvPr id="2054" name="Object 21"/>
              <p:cNvGraphicFramePr>
                <a:graphicFrameLocks noChangeAspect="1"/>
              </p:cNvGraphicFramePr>
              <p:nvPr/>
            </p:nvGraphicFramePr>
            <p:xfrm>
              <a:off x="3552" y="1248"/>
              <a:ext cx="228" cy="348"/>
            </p:xfrm>
            <a:graphic>
              <a:graphicData uri="http://schemas.openxmlformats.org/presentationml/2006/ole">
                <p:oleObj spid="_x0000_s2054" name="Формула" r:id="rId3" imgW="266400" imgH="393480" progId="Equation.3">
                  <p:embed/>
                </p:oleObj>
              </a:graphicData>
            </a:graphic>
          </p:graphicFrame>
        </p:grpSp>
        <p:sp>
          <p:nvSpPr>
            <p:cNvPr id="2061" name="Rectangle 8"/>
            <p:cNvSpPr>
              <a:spLocks noChangeArrowheads="1"/>
            </p:cNvSpPr>
            <p:nvPr/>
          </p:nvSpPr>
          <p:spPr bwMode="auto">
            <a:xfrm>
              <a:off x="3888" y="1056"/>
              <a:ext cx="1248" cy="1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533400" indent="-533400">
                <a:spcBef>
                  <a:spcPct val="20000"/>
                </a:spcBef>
                <a:buClr>
                  <a:schemeClr val="tx1"/>
                </a:buClr>
                <a:buSzPct val="150000"/>
                <a:buFont typeface="Wingdings" pitchFamily="2" charset="2"/>
                <a:buAutoNum type="arabicPeriod" startAt="3"/>
              </a:pPr>
              <a:r>
                <a:rPr lang="en-US" sz="1600"/>
                <a:t>ax</a:t>
              </a:r>
              <a:r>
                <a:rPr lang="en-US" sz="1600" baseline="30000"/>
                <a:t>2</a:t>
              </a:r>
              <a:r>
                <a:rPr lang="en-US" sz="1600"/>
                <a:t> = 0</a:t>
              </a:r>
              <a:br>
                <a:rPr lang="en-US" sz="1600"/>
              </a:br>
              <a:r>
                <a:rPr lang="en-US" sz="1600"/>
                <a:t>x = 0</a:t>
              </a:r>
              <a:br>
                <a:rPr lang="en-US" sz="1600"/>
              </a:br>
              <a:r>
                <a:rPr lang="ru-RU" sz="1600"/>
                <a:t>один корень</a:t>
              </a:r>
            </a:p>
          </p:txBody>
        </p:sp>
        <p:grpSp>
          <p:nvGrpSpPr>
            <p:cNvPr id="2062" name="Group 51"/>
            <p:cNvGrpSpPr>
              <a:grpSpLocks/>
            </p:cNvGrpSpPr>
            <p:nvPr/>
          </p:nvGrpSpPr>
          <p:grpSpPr bwMode="auto">
            <a:xfrm>
              <a:off x="480" y="1008"/>
              <a:ext cx="1824" cy="1344"/>
              <a:chOff x="480" y="1008"/>
              <a:chExt cx="1824" cy="1344"/>
            </a:xfrm>
          </p:grpSpPr>
          <p:sp>
            <p:nvSpPr>
              <p:cNvPr id="2063" name="Rectangle 6"/>
              <p:cNvSpPr>
                <a:spLocks noChangeArrowheads="1"/>
              </p:cNvSpPr>
              <p:nvPr/>
            </p:nvSpPr>
            <p:spPr bwMode="auto">
              <a:xfrm>
                <a:off x="480" y="1008"/>
                <a:ext cx="1824" cy="1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542925" indent="-542925">
                  <a:spcBef>
                    <a:spcPct val="20000"/>
                  </a:spcBef>
                  <a:buClr>
                    <a:schemeClr val="tx1"/>
                  </a:buClr>
                  <a:buSzPct val="150000"/>
                  <a:buFont typeface="Wingdings" pitchFamily="2" charset="2"/>
                  <a:buAutoNum type="arabicPeriod"/>
                  <a:tabLst>
                    <a:tab pos="1428750" algn="l"/>
                  </a:tabLst>
                </a:pPr>
                <a:r>
                  <a:rPr lang="en-US" sz="1600"/>
                  <a:t>ax</a:t>
                </a:r>
                <a:r>
                  <a:rPr lang="en-US" sz="1600" baseline="30000"/>
                  <a:t>2</a:t>
                </a:r>
                <a:r>
                  <a:rPr lang="en-US" sz="1600"/>
                  <a:t> + c = 0 (c</a:t>
                </a:r>
                <a:r>
                  <a:rPr lang="en-US" sz="1600">
                    <a:cs typeface="Arial" charset="0"/>
                  </a:rPr>
                  <a:t>≠</a:t>
                </a:r>
                <a:r>
                  <a:rPr lang="en-US" sz="1600"/>
                  <a:t>0)</a:t>
                </a:r>
                <a:endParaRPr lang="ru-RU" sz="1600"/>
              </a:p>
              <a:p>
                <a:pPr marL="542925" indent="-542925">
                  <a:spcBef>
                    <a:spcPct val="20000"/>
                  </a:spcBef>
                  <a:buClr>
                    <a:schemeClr val="tx1"/>
                  </a:buClr>
                  <a:buSzPct val="150000"/>
                  <a:buFont typeface="Wingdings" pitchFamily="2" charset="2"/>
                  <a:buNone/>
                  <a:tabLst>
                    <a:tab pos="1428750" algn="l"/>
                  </a:tabLst>
                </a:pPr>
                <a:r>
                  <a:rPr lang="ru-RU" sz="1600"/>
                  <a:t>1) если	</a:t>
                </a:r>
                <a:r>
                  <a:rPr lang="en-US" sz="1600"/>
                  <a:t>, </a:t>
                </a:r>
                <a:r>
                  <a:rPr lang="ru-RU" sz="1600"/>
                  <a:t>два корня:</a:t>
                </a:r>
                <a:br>
                  <a:rPr lang="ru-RU" sz="1600"/>
                </a:br>
                <a:r>
                  <a:rPr lang="ru-RU" sz="1600"/>
                  <a:t/>
                </a:r>
                <a:br>
                  <a:rPr lang="ru-RU" sz="1600"/>
                </a:br>
                <a:r>
                  <a:rPr lang="en-US" sz="1600"/>
                  <a:t>x</a:t>
                </a:r>
                <a:r>
                  <a:rPr lang="en-US" sz="1600" baseline="-25000"/>
                  <a:t>1</a:t>
                </a:r>
                <a:r>
                  <a:rPr lang="en-US" sz="1600"/>
                  <a:t>=	x</a:t>
                </a:r>
                <a:r>
                  <a:rPr lang="en-US" sz="1600" baseline="-25000"/>
                  <a:t>2</a:t>
                </a:r>
                <a:r>
                  <a:rPr lang="en-US" sz="1600"/>
                  <a:t>=</a:t>
                </a:r>
              </a:p>
              <a:p>
                <a:pPr marL="542925" indent="-542925">
                  <a:spcBef>
                    <a:spcPct val="20000"/>
                  </a:spcBef>
                  <a:buClr>
                    <a:schemeClr val="tx1"/>
                  </a:buClr>
                  <a:buSzPct val="150000"/>
                  <a:buFont typeface="Wingdings" pitchFamily="2" charset="2"/>
                  <a:buNone/>
                  <a:tabLst>
                    <a:tab pos="1428750" algn="l"/>
                  </a:tabLst>
                </a:pPr>
                <a:endParaRPr lang="en-US" sz="1600" baseline="-25000"/>
              </a:p>
              <a:p>
                <a:pPr marL="542925" indent="-542925">
                  <a:spcBef>
                    <a:spcPct val="20000"/>
                  </a:spcBef>
                  <a:buClr>
                    <a:schemeClr val="hlink"/>
                  </a:buClr>
                  <a:buSzPct val="80000"/>
                  <a:buFont typeface="Wingdings" pitchFamily="2" charset="2"/>
                  <a:buNone/>
                  <a:tabLst>
                    <a:tab pos="1428750" algn="l"/>
                  </a:tabLst>
                </a:pPr>
                <a:r>
                  <a:rPr lang="ru-RU" sz="1600"/>
                  <a:t>2) если	</a:t>
                </a:r>
                <a:r>
                  <a:rPr lang="en-US" sz="1600"/>
                  <a:t>, </a:t>
                </a:r>
                <a:r>
                  <a:rPr lang="ru-RU" sz="1600"/>
                  <a:t>корней</a:t>
                </a:r>
                <a:r>
                  <a:rPr lang="en-US" sz="1600"/>
                  <a:t> </a:t>
                </a:r>
                <a:r>
                  <a:rPr lang="ru-RU" sz="1600"/>
                  <a:t>нет</a:t>
                </a:r>
              </a:p>
            </p:txBody>
          </p:sp>
          <p:graphicFrame>
            <p:nvGraphicFramePr>
              <p:cNvPr id="2050" name="Object 18"/>
              <p:cNvGraphicFramePr>
                <a:graphicFrameLocks noChangeAspect="1"/>
              </p:cNvGraphicFramePr>
              <p:nvPr/>
            </p:nvGraphicFramePr>
            <p:xfrm>
              <a:off x="1056" y="1440"/>
              <a:ext cx="336" cy="321"/>
            </p:xfrm>
            <a:graphic>
              <a:graphicData uri="http://schemas.openxmlformats.org/presentationml/2006/ole">
                <p:oleObj spid="_x0000_s2050" name="Формула" r:id="rId4" imgW="482400" imgH="444240" progId="Equation.3">
                  <p:embed/>
                </p:oleObj>
              </a:graphicData>
            </a:graphic>
          </p:graphicFrame>
          <p:graphicFrame>
            <p:nvGraphicFramePr>
              <p:cNvPr id="2051" name="Object 19"/>
              <p:cNvGraphicFramePr>
                <a:graphicFrameLocks noChangeAspect="1"/>
              </p:cNvGraphicFramePr>
              <p:nvPr/>
            </p:nvGraphicFramePr>
            <p:xfrm>
              <a:off x="1632" y="1427"/>
              <a:ext cx="288" cy="349"/>
            </p:xfrm>
            <a:graphic>
              <a:graphicData uri="http://schemas.openxmlformats.org/presentationml/2006/ole">
                <p:oleObj spid="_x0000_s2051" name="Формула" r:id="rId5" imgW="380880" imgH="444240" progId="Equation.3">
                  <p:embed/>
                </p:oleObj>
              </a:graphicData>
            </a:graphic>
          </p:graphicFrame>
          <p:graphicFrame>
            <p:nvGraphicFramePr>
              <p:cNvPr id="2052" name="Object 22"/>
              <p:cNvGraphicFramePr>
                <a:graphicFrameLocks noChangeAspect="1"/>
              </p:cNvGraphicFramePr>
              <p:nvPr/>
            </p:nvGraphicFramePr>
            <p:xfrm>
              <a:off x="1008" y="1152"/>
              <a:ext cx="384" cy="316"/>
            </p:xfrm>
            <a:graphic>
              <a:graphicData uri="http://schemas.openxmlformats.org/presentationml/2006/ole">
                <p:oleObj spid="_x0000_s2052" name="Формула" r:id="rId6" imgW="495000" imgH="393480" progId="Equation.3">
                  <p:embed/>
                </p:oleObj>
              </a:graphicData>
            </a:graphic>
          </p:graphicFrame>
          <p:graphicFrame>
            <p:nvGraphicFramePr>
              <p:cNvPr id="2053" name="Object 46"/>
              <p:cNvGraphicFramePr>
                <a:graphicFrameLocks noChangeAspect="1"/>
              </p:cNvGraphicFramePr>
              <p:nvPr/>
            </p:nvGraphicFramePr>
            <p:xfrm>
              <a:off x="1008" y="1776"/>
              <a:ext cx="384" cy="316"/>
            </p:xfrm>
            <a:graphic>
              <a:graphicData uri="http://schemas.openxmlformats.org/presentationml/2006/ole">
                <p:oleObj spid="_x0000_s2053" name="Формула" r:id="rId7" imgW="495000" imgH="393480" progId="Equation.3">
                  <p:embed/>
                </p:oleObj>
              </a:graphicData>
            </a:graphic>
          </p:graphicFrame>
        </p:grpSp>
      </p:grpSp>
      <p:sp>
        <p:nvSpPr>
          <p:cNvPr id="11319" name="Text Box 55"/>
          <p:cNvSpPr txBox="1">
            <a:spLocks noChangeArrowheads="1"/>
          </p:cNvSpPr>
          <p:nvPr/>
        </p:nvSpPr>
        <p:spPr bwMode="auto">
          <a:xfrm>
            <a:off x="762000" y="3505200"/>
            <a:ext cx="28956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 1:</a:t>
            </a:r>
          </a:p>
          <a:p>
            <a:pPr>
              <a:spcBef>
                <a:spcPct val="50000"/>
              </a:spcBef>
              <a:defRPr/>
            </a:pPr>
            <a:r>
              <a:rPr lang="ru-RU"/>
              <a:t>8</a:t>
            </a:r>
            <a:r>
              <a:rPr lang="en-US"/>
              <a:t>x</a:t>
            </a:r>
            <a:r>
              <a:rPr lang="en-US" baseline="30000"/>
              <a:t>2</a:t>
            </a:r>
            <a:r>
              <a:rPr lang="en-US"/>
              <a:t> – 32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en-US"/>
              <a:t>8x</a:t>
            </a:r>
            <a:r>
              <a:rPr lang="en-US" baseline="30000"/>
              <a:t>2</a:t>
            </a:r>
            <a:r>
              <a:rPr lang="en-US"/>
              <a:t> = 32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en-US"/>
              <a:t>x</a:t>
            </a:r>
            <a:r>
              <a:rPr lang="en-US" baseline="30000"/>
              <a:t>2</a:t>
            </a:r>
            <a:r>
              <a:rPr lang="en-US"/>
              <a:t> = 32:8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en-US"/>
              <a:t>x</a:t>
            </a:r>
            <a:r>
              <a:rPr lang="en-US" baseline="30000"/>
              <a:t>2</a:t>
            </a:r>
            <a:r>
              <a:rPr lang="en-US"/>
              <a:t> = 4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en-US"/>
              <a:t>x = 2, x = -2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ru-RU"/>
              <a:t>Ответ:</a:t>
            </a:r>
            <a:r>
              <a:rPr lang="en-US"/>
              <a:t> </a:t>
            </a:r>
            <a:r>
              <a:rPr lang="ru-RU"/>
              <a:t>-2;</a:t>
            </a:r>
            <a:r>
              <a:rPr lang="en-US"/>
              <a:t> </a:t>
            </a:r>
            <a:r>
              <a:rPr lang="ru-RU"/>
              <a:t>2.</a:t>
            </a:r>
          </a:p>
        </p:txBody>
      </p:sp>
      <p:sp>
        <p:nvSpPr>
          <p:cNvPr id="11320" name="Text Box 56"/>
          <p:cNvSpPr txBox="1">
            <a:spLocks noChangeArrowheads="1"/>
          </p:cNvSpPr>
          <p:nvPr/>
        </p:nvSpPr>
        <p:spPr bwMode="auto">
          <a:xfrm>
            <a:off x="3657600" y="3505200"/>
            <a:ext cx="24384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tabLst>
                <a:tab pos="985838" algn="l"/>
              </a:tabLst>
              <a:defRPr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 2:</a:t>
            </a:r>
          </a:p>
          <a:p>
            <a:pPr>
              <a:spcBef>
                <a:spcPct val="50000"/>
              </a:spcBef>
              <a:tabLst>
                <a:tab pos="985838" algn="l"/>
              </a:tabLst>
              <a:defRPr/>
            </a:pPr>
            <a:r>
              <a:rPr lang="ru-RU"/>
              <a:t>5</a:t>
            </a:r>
            <a:r>
              <a:rPr lang="en-US"/>
              <a:t>x</a:t>
            </a:r>
            <a:r>
              <a:rPr lang="en-US" baseline="30000"/>
              <a:t>2</a:t>
            </a:r>
            <a:r>
              <a:rPr lang="en-US"/>
              <a:t> </a:t>
            </a:r>
            <a:r>
              <a:rPr lang="ru-RU"/>
              <a:t>+</a:t>
            </a:r>
            <a:r>
              <a:rPr lang="en-US"/>
              <a:t> </a:t>
            </a:r>
            <a:r>
              <a:rPr lang="ru-RU"/>
              <a:t>2</a:t>
            </a:r>
            <a:r>
              <a:rPr lang="en-US"/>
              <a:t>x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en-US"/>
              <a:t>x(5x +2)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en-US"/>
              <a:t>x = 0 </a:t>
            </a:r>
            <a:r>
              <a:rPr lang="ru-RU"/>
              <a:t>или </a:t>
            </a:r>
            <a:r>
              <a:rPr lang="en-US"/>
              <a:t>5x + 2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en-US"/>
              <a:t>	5x = -2;</a:t>
            </a:r>
            <a:br>
              <a:rPr lang="en-US"/>
            </a:br>
            <a:r>
              <a:rPr lang="en-US"/>
              <a:t>	x = -0,4;</a:t>
            </a:r>
            <a:br>
              <a:rPr lang="en-US"/>
            </a:br>
            <a:r>
              <a:rPr lang="ru-RU"/>
              <a:t>Ответ:</a:t>
            </a:r>
            <a:r>
              <a:rPr lang="en-US"/>
              <a:t> </a:t>
            </a:r>
            <a:r>
              <a:rPr lang="ru-RU"/>
              <a:t>-</a:t>
            </a:r>
            <a:r>
              <a:rPr lang="en-US"/>
              <a:t>0,4; 0</a:t>
            </a:r>
            <a:r>
              <a:rPr lang="ru-RU"/>
              <a:t>.</a:t>
            </a:r>
          </a:p>
        </p:txBody>
      </p:sp>
      <p:sp>
        <p:nvSpPr>
          <p:cNvPr id="11321" name="Text Box 57"/>
          <p:cNvSpPr txBox="1">
            <a:spLocks noChangeArrowheads="1"/>
          </p:cNvSpPr>
          <p:nvPr/>
        </p:nvSpPr>
        <p:spPr bwMode="auto">
          <a:xfrm>
            <a:off x="6172200" y="3505200"/>
            <a:ext cx="19812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 </a:t>
            </a: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>
              <a:spcBef>
                <a:spcPct val="50000"/>
              </a:spcBef>
              <a:defRPr/>
            </a:pPr>
            <a:r>
              <a:rPr lang="en-US"/>
              <a:t>5x</a:t>
            </a:r>
            <a:r>
              <a:rPr lang="en-US" baseline="30000"/>
              <a:t>2</a:t>
            </a:r>
            <a:r>
              <a:rPr lang="en-US"/>
              <a:t>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en-US"/>
              <a:t>x</a:t>
            </a:r>
            <a:r>
              <a:rPr lang="en-US" baseline="30000"/>
              <a:t>2</a:t>
            </a:r>
            <a:r>
              <a:rPr lang="en-US"/>
              <a:t>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en-US"/>
              <a:t>x = 0</a:t>
            </a:r>
            <a:r>
              <a:rPr lang="ru-RU"/>
              <a:t>;</a:t>
            </a:r>
            <a:r>
              <a:rPr lang="en-US"/>
              <a:t/>
            </a:r>
            <a:br>
              <a:rPr lang="en-US"/>
            </a:br>
            <a:r>
              <a:rPr lang="ru-RU"/>
              <a:t>Ответ:</a:t>
            </a:r>
            <a:r>
              <a:rPr lang="en-US"/>
              <a:t> 0.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319" grpId="0"/>
      <p:bldP spid="11320" grpId="0"/>
      <p:bldP spid="113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685800" y="304800"/>
            <a:ext cx="7010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Самостоятельная работа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124200" y="4724400"/>
            <a:ext cx="2667000" cy="133667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ru-RU" sz="2000"/>
              <a:t>Критерии оценок: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ru-RU" sz="2000"/>
              <a:t>«</a:t>
            </a:r>
            <a:r>
              <a:rPr lang="ru-RU" sz="2000">
                <a:solidFill>
                  <a:srgbClr val="FF0000"/>
                </a:solidFill>
              </a:rPr>
              <a:t>5</a:t>
            </a:r>
            <a:r>
              <a:rPr lang="ru-RU" sz="2000"/>
              <a:t>» - 8 баллов;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ru-RU" sz="2000"/>
              <a:t>«</a:t>
            </a:r>
            <a:r>
              <a:rPr lang="ru-RU" sz="2000">
                <a:solidFill>
                  <a:srgbClr val="FF0000"/>
                </a:solidFill>
              </a:rPr>
              <a:t>4</a:t>
            </a:r>
            <a:r>
              <a:rPr lang="ru-RU" sz="2000"/>
              <a:t>» - 6-7 баллов;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ru-RU" sz="2000"/>
              <a:t>«</a:t>
            </a:r>
            <a:r>
              <a:rPr lang="ru-RU" sz="2000">
                <a:solidFill>
                  <a:srgbClr val="FF0000"/>
                </a:solidFill>
              </a:rPr>
              <a:t>3</a:t>
            </a:r>
            <a:r>
              <a:rPr lang="ru-RU" sz="2000"/>
              <a:t>» - 3-5 баллов</a:t>
            </a:r>
          </a:p>
        </p:txBody>
      </p:sp>
      <p:graphicFrame>
        <p:nvGraphicFramePr>
          <p:cNvPr id="12408" name="Group 120"/>
          <p:cNvGraphicFramePr>
            <a:graphicFrameLocks noGrp="1"/>
          </p:cNvGraphicFramePr>
          <p:nvPr/>
        </p:nvGraphicFramePr>
        <p:xfrm>
          <a:off x="762000" y="1447800"/>
          <a:ext cx="7543800" cy="3064828"/>
        </p:xfrm>
        <a:graphic>
          <a:graphicData uri="http://schemas.openxmlformats.org/drawingml/2006/table">
            <a:tbl>
              <a:tblPr/>
              <a:tblGrid>
                <a:gridCol w="3733800"/>
                <a:gridCol w="3810000"/>
              </a:tblGrid>
              <a:tr h="331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Вариант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I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Вариант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II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1. Решите уравнение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sym typeface="Wingdings" pitchFamily="2" charset="2"/>
                        </a:rPr>
                        <a:t>:</a:t>
                      </a:r>
                      <a:endParaRPr kumimoji="0" lang="ru-RU" sz="16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>
                          <a:tab pos="215741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2x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18 = 0	(1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балл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>
                          <a:tab pos="215741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6x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12 =0	(1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балл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>
                          <a:tab pos="215741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5x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+ 15x = 0	(1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балл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>
                          <a:tab pos="215741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3x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+ 12x = 0	(1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балл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>
                          <a:tab pos="215741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+ 5 = 0	(1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балл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>
                          <a:tab pos="215741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7 +x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0	(1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балл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2. Составьте неполное квадратное уравнение, имеющее корни(2 балла):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3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-3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0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3. Решите уравнение(3 балла):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 + 1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+ (1 + x)5 = 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(x - 4)(x + 4) = 2x - 16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</p:bldLst>
  </p:timing>
</p:sld>
</file>

<file path=ppt/theme/theme1.xml><?xml version="1.0" encoding="utf-8"?>
<a:theme xmlns:a="http://schemas.openxmlformats.org/drawingml/2006/main" name="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Водяные знаки">
  <a:themeElements>
    <a:clrScheme name="Водяные знак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Водяные зна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одяные знак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287</TotalTime>
  <Words>692</Words>
  <Application>Microsoft Office PowerPoint</Application>
  <PresentationFormat>Экран (4:3)</PresentationFormat>
  <Paragraphs>144</Paragraphs>
  <Slides>14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Arial</vt:lpstr>
      <vt:lpstr>Wingdings</vt:lpstr>
      <vt:lpstr>Calibri</vt:lpstr>
      <vt:lpstr>Tahoma</vt:lpstr>
      <vt:lpstr>Times New Roman</vt:lpstr>
      <vt:lpstr>Arial Black</vt:lpstr>
      <vt:lpstr>Comic Sans MS</vt:lpstr>
      <vt:lpstr>Monotype Corsiva</vt:lpstr>
      <vt:lpstr>Скругленный</vt:lpstr>
      <vt:lpstr>Водяные знаки</vt:lpstr>
      <vt:lpstr>Палитра</vt:lpstr>
      <vt:lpstr>Microsoft Equation 3.0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                     Рефлексия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59</cp:revision>
  <cp:lastPrinted>1601-01-01T00:00:00Z</cp:lastPrinted>
  <dcterms:created xsi:type="dcterms:W3CDTF">1601-01-01T00:00:00Z</dcterms:created>
  <dcterms:modified xsi:type="dcterms:W3CDTF">2010-05-27T14:24:28Z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