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69" r:id="rId3"/>
    <p:sldId id="273" r:id="rId4"/>
    <p:sldId id="279" r:id="rId5"/>
    <p:sldId id="270" r:id="rId6"/>
    <p:sldId id="272" r:id="rId7"/>
    <p:sldId id="274" r:id="rId8"/>
    <p:sldId id="275" r:id="rId9"/>
    <p:sldId id="276" r:id="rId10"/>
    <p:sldId id="277" r:id="rId11"/>
    <p:sldId id="281" r:id="rId12"/>
    <p:sldId id="278" r:id="rId13"/>
    <p:sldId id="268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28BB3B5-CE4C-4DC0-9F94-3C1839049F68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2356587-BB14-451E-8C1A-5E3EA185C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296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</a:t>
            </a:r>
            <a:r>
              <a:rPr lang="ru-RU" i="1" dirty="0" smtClean="0"/>
              <a:t> </a:t>
            </a:r>
            <a:r>
              <a:rPr lang="ru-RU" dirty="0" smtClean="0"/>
              <a:t>урока: </a:t>
            </a:r>
            <a:br>
              <a:rPr lang="ru-RU" dirty="0" smtClean="0"/>
            </a:br>
            <a:r>
              <a:rPr lang="ru-RU" dirty="0" smtClean="0"/>
              <a:t>Логические функции.  </a:t>
            </a:r>
            <a:br>
              <a:rPr lang="ru-RU" dirty="0" smtClean="0"/>
            </a:br>
            <a:r>
              <a:rPr lang="ru-RU" dirty="0" smtClean="0"/>
              <a:t>Практическая работа №46  «Функция импликации»</a:t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" name="Picture 2" descr="http://1.bp.blogspot.com/_N28k0HKH1WY/TL_13yaGQoI/AAAAAAAAAeE/oHtitC59oMQ/s1600/compi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5799" y="3071810"/>
            <a:ext cx="2030089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8125" t="38086" r="30859" b="19433"/>
          <a:stretch>
            <a:fillRect/>
          </a:stretch>
        </p:blipFill>
        <p:spPr bwMode="auto">
          <a:xfrm>
            <a:off x="785786" y="142851"/>
            <a:ext cx="7715304" cy="639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i="1" smtClean="0"/>
              <a:t>Физкультминутка</a:t>
            </a:r>
          </a:p>
        </p:txBody>
      </p:sp>
      <p:pic>
        <p:nvPicPr>
          <p:cNvPr id="6147" name="Рисунок 4" descr="mous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57175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3" descr="mous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200025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71414"/>
            <a:ext cx="692948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Практическая работа. </a:t>
            </a:r>
            <a:r>
              <a:rPr lang="ru-RU" sz="2400" dirty="0" smtClean="0"/>
              <a:t> «Функция импликации»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501122" cy="535785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формирование навыков работы с логическими функциями программы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построения таблиц истинности сложных высказываний.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Порядок выполнения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Используя Мастер функций, составить таблицу истинности логического выражения: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Проверить полученную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Ответить на вопрос: являются ли эквивалентными выражения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A→B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Сохраните результаты работы в своей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папке с именем файла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импликация.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xls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haritonenko.okis.ru/img/haritonenko/schoolkids2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3592" y="-142900"/>
            <a:ext cx="1800408" cy="1714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9"/>
          <p:cNvSpPr txBox="1">
            <a:spLocks noChangeArrowheads="1"/>
          </p:cNvSpPr>
          <p:nvPr/>
        </p:nvSpPr>
        <p:spPr bwMode="ltGray">
          <a:xfrm>
            <a:off x="2824163" y="836613"/>
            <a:ext cx="592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" name="Picture 2" descr="D:\Документы - Мама\Рисунки\0007s3b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4035468" cy="38258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315" name="Rectangle 42"/>
          <p:cNvSpPr>
            <a:spLocks noChangeArrowheads="1"/>
          </p:cNvSpPr>
          <p:nvPr/>
        </p:nvSpPr>
        <p:spPr bwMode="ltGray">
          <a:xfrm>
            <a:off x="1785918" y="3429000"/>
            <a:ext cx="65008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eaLnBrk="0" hangingPunct="0"/>
            <a:r>
              <a:rPr lang="ru-RU" sz="1400" i="1" dirty="0">
                <a:latin typeface="Calibri" pitchFamily="34" charset="0"/>
                <a:cs typeface="Times New Roman" pitchFamily="18" charset="0"/>
              </a:rPr>
              <a:t>           </a:t>
            </a:r>
            <a:r>
              <a:rPr lang="ru-RU" sz="4000" i="1" dirty="0">
                <a:latin typeface="Calibri" pitchFamily="34" charset="0"/>
                <a:cs typeface="Times New Roman" pitchFamily="18" charset="0"/>
              </a:rPr>
              <a:t>Сегодня на  </a:t>
            </a:r>
            <a:r>
              <a:rPr lang="ru-RU" sz="4000" i="1" dirty="0" smtClean="0">
                <a:latin typeface="Calibri" pitchFamily="34" charset="0"/>
                <a:cs typeface="Times New Roman" pitchFamily="18" charset="0"/>
              </a:rPr>
              <a:t>уроке </a:t>
            </a:r>
            <a:r>
              <a:rPr lang="ru-RU" sz="4000" i="1" dirty="0">
                <a:latin typeface="Calibri" pitchFamily="34" charset="0"/>
                <a:cs typeface="Times New Roman" pitchFamily="18" charset="0"/>
              </a:rPr>
              <a:t>я …</a:t>
            </a:r>
            <a:endParaRPr lang="ru-RU" sz="4000" dirty="0"/>
          </a:p>
          <a:p>
            <a:pPr indent="449263" eaLnBrk="0" hangingPunct="0"/>
            <a:r>
              <a:rPr lang="ru-RU" sz="4000" i="1" dirty="0">
                <a:latin typeface="Calibri" pitchFamily="34" charset="0"/>
                <a:cs typeface="Times New Roman" pitchFamily="18" charset="0"/>
              </a:rPr>
              <a:t>	Сегодня на </a:t>
            </a:r>
            <a:r>
              <a:rPr lang="ru-RU" sz="4000" i="1" dirty="0" smtClean="0">
                <a:latin typeface="Calibri" pitchFamily="34" charset="0"/>
                <a:cs typeface="Times New Roman" pitchFamily="18" charset="0"/>
              </a:rPr>
              <a:t>уроке мы </a:t>
            </a:r>
            <a:r>
              <a:rPr lang="ru-RU" sz="4000" i="1" dirty="0">
                <a:latin typeface="Calibri" pitchFamily="34" charset="0"/>
                <a:cs typeface="Times New Roman" pitchFamily="18" charset="0"/>
              </a:rPr>
              <a:t>…</a:t>
            </a:r>
            <a:endParaRPr lang="ru-RU" sz="4000" dirty="0"/>
          </a:p>
          <a:p>
            <a:pPr indent="449263" eaLnBrk="0" hangingPunct="0"/>
            <a:r>
              <a:rPr lang="ru-RU" sz="4000" i="1" dirty="0">
                <a:latin typeface="Calibri" pitchFamily="34" charset="0"/>
                <a:cs typeface="Times New Roman" pitchFamily="18" charset="0"/>
              </a:rPr>
              <a:t>	</a:t>
            </a:r>
            <a:r>
              <a:rPr lang="ru-RU" sz="4000" i="1" dirty="0" smtClean="0">
                <a:latin typeface="Calibri" pitchFamily="34" charset="0"/>
                <a:cs typeface="Times New Roman" pitchFamily="18" charset="0"/>
              </a:rPr>
              <a:t>Наш урок прошел…</a:t>
            </a:r>
            <a:endParaRPr lang="ru-RU" sz="4000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38200" y="908050"/>
            <a:ext cx="7772400" cy="561657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i="1" smtClean="0">
                <a:latin typeface="Bookman Old Style" pitchFamily="18" charset="0"/>
              </a:rPr>
              <a:t>	</a:t>
            </a:r>
            <a:r>
              <a:rPr lang="ru-RU" sz="2400" b="1" i="1" smtClean="0">
                <a:latin typeface="Bookman Old Style" pitchFamily="18" charset="0"/>
              </a:rPr>
              <a:t>Овладев... методами «символической логики», вы получите увлекательное развлечение, не требующее ни специальных досок, ни карт, и к тому же полезное, независимо от того, чем вы занимаетесь. Методы эти  позволяют вам обрести ясность мысли, способность находить собственное, оригинальное решение трудных задач, выработают у вас привычку к систематическому мышлению и, что особенно ценно, умение обнаруживать логические ошибки и находить изъяны и пробелы тех, кто не пытался овладеть увлекательным искусством логики.</a:t>
            </a:r>
            <a:endParaRPr lang="en-US" sz="2400" b="1" i="1" smtClean="0">
              <a:latin typeface="Bookman Old Styl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b="1" i="1" smtClean="0">
              <a:latin typeface="Bookman Old Style" pitchFamily="18" charset="0"/>
            </a:endParaRPr>
          </a:p>
          <a:p>
            <a:pPr marL="0" indent="0" algn="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smtClean="0">
                <a:latin typeface="Times New Roman" pitchFamily="18" charset="0"/>
              </a:rPr>
              <a:t>Л. Кэрролл</a:t>
            </a:r>
            <a:endParaRPr lang="ru-RU" sz="2400" smtClean="0">
              <a:latin typeface="Times New Roman" pitchFamily="18" charset="0"/>
            </a:endParaRPr>
          </a:p>
        </p:txBody>
      </p:sp>
      <p:pic>
        <p:nvPicPr>
          <p:cNvPr id="15363" name="Picture 4" descr="MCj0404643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5084763"/>
            <a:ext cx="18573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0944"/>
          </a:xfrm>
        </p:spPr>
        <p:txBody>
          <a:bodyPr>
            <a:normAutofit fontScale="92500" lnSpcReduction="10000"/>
          </a:bodyPr>
          <a:lstStyle/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Какие три базовые логические операции вы </a:t>
            </a:r>
            <a:r>
              <a:rPr lang="ru-RU" sz="2400" dirty="0" smtClean="0"/>
              <a:t>знаете</a:t>
            </a:r>
            <a:r>
              <a:rPr lang="ru-RU" sz="2400" dirty="0" smtClean="0"/>
              <a:t>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Как обозначаются эти операции?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Когда истинно(ложно) логическое сложение, умножение, инверсия?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Чем отличается логическая переменная от переменной в математике?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Что такое логическое выражение?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Каков приоритет логических операций?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Сформулируйте алгоритм построения ТИ логических выражений.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Какие логические выражения называют равносильными. Приведите примеры.</a:t>
            </a:r>
          </a:p>
          <a:p>
            <a:pPr marL="850392" lvl="1" indent="-457200">
              <a:buFont typeface="+mj-lt"/>
              <a:buAutoNum type="arabicPeriod"/>
            </a:pPr>
            <a:r>
              <a:rPr lang="ru-RU" sz="2400" dirty="0" smtClean="0"/>
              <a:t>Символом F обозначено одно из указанных ниже логических выражений от трех аргументов X, Y, Z.</a:t>
            </a:r>
          </a:p>
          <a:p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Актуализация знаний</a:t>
            </a:r>
            <a:endParaRPr lang="ru-RU" dirty="0" smtClean="0">
              <a:latin typeface="Century Gothic" pitchFamily="34" charset="0"/>
            </a:endParaRPr>
          </a:p>
        </p:txBody>
      </p:sp>
      <p:pic>
        <p:nvPicPr>
          <p:cNvPr id="5" name="Picture 12" descr="C:\Documents and Settings\All Users\Application Data\Hitachi Software Engineering\StarBoard\image\Clipart\Всплыв. картинки\CA00001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1143008" cy="110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окументы - Мама\Информатика\ЭОР\Логика\pl5-log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Определите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истинность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выражений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857620" y="4643446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en-US" sz="3200" b="1" dirty="0">
                <a:solidFill>
                  <a:srgbClr val="CC00FF"/>
                </a:solidFill>
                <a:latin typeface="Vineta BT" pitchFamily="82" charset="0"/>
              </a:rPr>
              <a:t>&amp;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 1 =1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42910" y="2500306"/>
            <a:ext cx="52149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en-US" sz="3200" b="1" dirty="0">
                <a:solidFill>
                  <a:srgbClr val="CC00FF"/>
                </a:solidFill>
                <a:latin typeface="Vineta BT" pitchFamily="82" charset="0"/>
              </a:rPr>
              <a:t>&amp;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 0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871409" y="3857628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en-US" sz="3200" b="1" dirty="0">
                <a:solidFill>
                  <a:srgbClr val="CC00FF"/>
                </a:solidFill>
                <a:latin typeface="Vineta BT" pitchFamily="82" charset="0"/>
              </a:rPr>
              <a:t>&amp;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 1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14348" y="4714884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или 1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71472" y="1714488"/>
            <a:ext cx="15716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не 0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799971" y="2428868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или 0 =1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799971" y="1785926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en-US" sz="3200" b="1" dirty="0">
                <a:solidFill>
                  <a:srgbClr val="CC00FF"/>
                </a:solidFill>
                <a:latin typeface="Vineta BT" pitchFamily="82" charset="0"/>
              </a:rPr>
              <a:t>&amp;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 1 =1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871409" y="3214686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1</a:t>
            </a:r>
            <a:r>
              <a:rPr lang="ru-RU" sz="3200" b="1" dirty="0">
                <a:solidFill>
                  <a:srgbClr val="CC00FF"/>
                </a:solidFill>
              </a:rPr>
              <a:t> </a:t>
            </a: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или 0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42910" y="3214686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не 1 =0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42910" y="3857628"/>
            <a:ext cx="44153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C00FF"/>
                </a:solidFill>
                <a:latin typeface="Vineta BT" pitchFamily="82" charset="0"/>
              </a:rPr>
              <a:t>не 0 =1</a:t>
            </a:r>
            <a:endParaRPr lang="en-US" sz="3200" b="1" dirty="0">
              <a:solidFill>
                <a:srgbClr val="CC00FF"/>
              </a:solidFill>
              <a:latin typeface="Vineta BT" pitchFamily="82" charset="0"/>
            </a:endParaRPr>
          </a:p>
        </p:txBody>
      </p:sp>
      <p:pic>
        <p:nvPicPr>
          <p:cNvPr id="13" name="Picture 4" descr="мыслитель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3286124"/>
            <a:ext cx="1427162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53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53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53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53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5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153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153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153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70" decel="100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770" decel="100000"/>
                                        <p:tgtEl>
                                          <p:spTgt spid="153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9" dur="77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  <p:bldP spid="153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35742" t="26303" r="33789" b="36873"/>
          <a:stretch>
            <a:fillRect/>
          </a:stretch>
        </p:blipFill>
        <p:spPr bwMode="auto">
          <a:xfrm>
            <a:off x="1071538" y="142852"/>
            <a:ext cx="664373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i="1" dirty="0" smtClean="0"/>
              <a:t>Изучение нового материала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Логическая функция от логических переменных,  </a:t>
            </a:r>
            <a:br>
              <a:rPr lang="ru-RU" dirty="0" smtClean="0"/>
            </a:br>
            <a:r>
              <a:rPr lang="ru-RU" dirty="0" smtClean="0"/>
              <a:t>логические функции от двух переменных </a:t>
            </a:r>
            <a:br>
              <a:rPr lang="ru-RU" dirty="0" smtClean="0"/>
            </a:br>
            <a:r>
              <a:rPr lang="ru-RU" dirty="0" smtClean="0"/>
              <a:t>ТИ логических функций от двух переменных </a:t>
            </a:r>
          </a:p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Логическое следование</a:t>
            </a:r>
          </a:p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Логическое равенство</a:t>
            </a:r>
          </a:p>
          <a:p>
            <a:endParaRPr lang="ru-RU" dirty="0"/>
          </a:p>
        </p:txBody>
      </p:sp>
      <p:pic>
        <p:nvPicPr>
          <p:cNvPr id="5" name="Picture 6" descr="http://sch91.ru/files/0000012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286124"/>
            <a:ext cx="4267200" cy="2876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2851" t="27100" r="21484" b="47266"/>
          <a:stretch>
            <a:fillRect/>
          </a:stretch>
        </p:blipFill>
        <p:spPr bwMode="auto">
          <a:xfrm>
            <a:off x="71374" y="736904"/>
            <a:ext cx="8858344" cy="32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D:\Документы - Мама\Рисунки\0125SAM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722" b="22027"/>
          <a:stretch>
            <a:fillRect/>
          </a:stretch>
        </p:blipFill>
        <p:spPr bwMode="auto">
          <a:xfrm>
            <a:off x="7715272" y="4214818"/>
            <a:ext cx="1143008" cy="24110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окументы - Мама\Информатика\ЭОР\Логика\pl5-log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Для какого из указанных значений числа </a:t>
            </a:r>
            <a:r>
              <a:rPr lang="en-US" dirty="0" smtClean="0"/>
              <a:t>X</a:t>
            </a:r>
            <a:r>
              <a:rPr lang="ru-RU" dirty="0" smtClean="0"/>
              <a:t> истинно высказывание</a:t>
            </a:r>
          </a:p>
          <a:p>
            <a:pPr>
              <a:buNone/>
            </a:pPr>
            <a:r>
              <a:rPr lang="ru-RU" dirty="0" smtClean="0"/>
              <a:t>((</a:t>
            </a:r>
            <a:r>
              <a:rPr lang="en-US" dirty="0" smtClean="0"/>
              <a:t>X</a:t>
            </a:r>
            <a:r>
              <a:rPr lang="ru-RU" dirty="0" smtClean="0"/>
              <a:t> &lt; 5) </a:t>
            </a:r>
            <a:r>
              <a:rPr lang="ru-RU" dirty="0" smtClean="0"/>
              <a:t>→ (</a:t>
            </a:r>
            <a:r>
              <a:rPr lang="en-US" dirty="0" smtClean="0"/>
              <a:t>X</a:t>
            </a:r>
            <a:r>
              <a:rPr lang="ru-RU" dirty="0" smtClean="0"/>
              <a:t> &lt; 3)) </a:t>
            </a:r>
            <a:r>
              <a:rPr lang="ru-RU" dirty="0" smtClean="0"/>
              <a:t>^ </a:t>
            </a:r>
            <a:r>
              <a:rPr lang="ru-RU" dirty="0" smtClean="0"/>
              <a:t>((</a:t>
            </a:r>
            <a:r>
              <a:rPr lang="en-US" dirty="0" smtClean="0"/>
              <a:t>X</a:t>
            </a:r>
            <a:r>
              <a:rPr lang="ru-RU" dirty="0" smtClean="0"/>
              <a:t> &lt; 2) </a:t>
            </a:r>
            <a:r>
              <a:rPr lang="ru-RU" dirty="0" smtClean="0"/>
              <a:t>→ </a:t>
            </a:r>
            <a:r>
              <a:rPr lang="ru-RU" dirty="0" smtClean="0"/>
              <a:t>(</a:t>
            </a:r>
            <a:r>
              <a:rPr lang="en-US" dirty="0" smtClean="0"/>
              <a:t>X</a:t>
            </a:r>
            <a:r>
              <a:rPr lang="ru-RU" dirty="0" smtClean="0"/>
              <a:t> &lt; 1)) </a:t>
            </a:r>
            <a:endParaRPr lang="ru-RU" dirty="0" smtClean="0"/>
          </a:p>
          <a:p>
            <a:r>
              <a:rPr lang="ru-RU" i="1" dirty="0" smtClean="0"/>
              <a:t>1</a:t>
            </a:r>
          </a:p>
          <a:p>
            <a:r>
              <a:rPr lang="ru-RU" i="1" dirty="0" smtClean="0"/>
              <a:t>2</a:t>
            </a:r>
          </a:p>
          <a:p>
            <a:r>
              <a:rPr lang="ru-RU" i="1" dirty="0" smtClean="0"/>
              <a:t>3</a:t>
            </a:r>
          </a:p>
          <a:p>
            <a:r>
              <a:rPr lang="ru-RU" i="1" dirty="0" smtClean="0"/>
              <a:t>4</a:t>
            </a:r>
            <a:endParaRPr lang="ru-RU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Выполните задание</a:t>
            </a:r>
            <a:endParaRPr lang="ru-RU" i="1" dirty="0"/>
          </a:p>
        </p:txBody>
      </p:sp>
      <p:pic>
        <p:nvPicPr>
          <p:cNvPr id="4" name="Picture 2" descr="D:\Документы - Мама\Рисунки\0125SAM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722" b="22027"/>
          <a:stretch>
            <a:fillRect/>
          </a:stretch>
        </p:blipFill>
        <p:spPr bwMode="auto">
          <a:xfrm>
            <a:off x="7858148" y="4071942"/>
            <a:ext cx="1143008" cy="24110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3214686"/>
            <a:ext cx="928694" cy="13234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8000" dirty="0" smtClean="0"/>
              <a:t>2</a:t>
            </a:r>
            <a:endParaRPr lang="ru-RU" sz="8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</TotalTime>
  <Words>227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Тема урока:  Логические функции.   Практическая работа №46  «Функция импликации»  </vt:lpstr>
      <vt:lpstr>Актуализация знаний</vt:lpstr>
      <vt:lpstr>Слайд 3</vt:lpstr>
      <vt:lpstr>Определите истинность выражений</vt:lpstr>
      <vt:lpstr>Слайд 5</vt:lpstr>
      <vt:lpstr>Изучение нового материала</vt:lpstr>
      <vt:lpstr>Слайд 7</vt:lpstr>
      <vt:lpstr>Слайд 8</vt:lpstr>
      <vt:lpstr>Выполните задание</vt:lpstr>
      <vt:lpstr>Слайд 10</vt:lpstr>
      <vt:lpstr>Физкультминутка</vt:lpstr>
      <vt:lpstr>Практическая работа.  «Функция импликации» </vt:lpstr>
      <vt:lpstr>Слайд 13</vt:lpstr>
      <vt:lpstr>Слайд 14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Калашников</dc:creator>
  <cp:lastModifiedBy>Вадим</cp:lastModifiedBy>
  <cp:revision>17</cp:revision>
  <dcterms:created xsi:type="dcterms:W3CDTF">2010-02-17T03:47:30Z</dcterms:created>
  <dcterms:modified xsi:type="dcterms:W3CDTF">2011-12-15T01:18:17Z</dcterms:modified>
</cp:coreProperties>
</file>