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AF463A-BC7C-46EE-9F1E-7F377CCA4891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AF463A-BC7C-46EE-9F1E-7F377CCA4891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AF463A-BC7C-46EE-9F1E-7F377CCA4891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AF463A-BC7C-46EE-9F1E-7F377CCA4891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3657599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Неравенство доходов и его причины. </a:t>
            </a:r>
            <a:br>
              <a:rPr lang="ru-RU" dirty="0" smtClean="0"/>
            </a:br>
            <a:r>
              <a:rPr lang="ru-RU" dirty="0" smtClean="0"/>
              <a:t>Меры социальной поддержки.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2200" y="4953000"/>
            <a:ext cx="6560234" cy="1752600"/>
          </a:xfrm>
        </p:spPr>
        <p:txBody>
          <a:bodyPr/>
          <a:lstStyle/>
          <a:p>
            <a:pPr algn="l"/>
            <a:r>
              <a:rPr lang="ru-RU" dirty="0" smtClean="0"/>
              <a:t>10 класс</a:t>
            </a:r>
          </a:p>
          <a:p>
            <a:pPr algn="l"/>
            <a:r>
              <a:rPr lang="ru-RU" dirty="0" smtClean="0"/>
              <a:t>Учитель : </a:t>
            </a:r>
            <a:r>
              <a:rPr lang="ru-RU" dirty="0" err="1" smtClean="0"/>
              <a:t>Маринченко</a:t>
            </a:r>
            <a:r>
              <a:rPr lang="ru-RU" dirty="0" smtClean="0"/>
              <a:t> Л. М.</a:t>
            </a:r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889464"/>
          </a:xfrm>
        </p:spPr>
        <p:txBody>
          <a:bodyPr/>
          <a:lstStyle/>
          <a:p>
            <a:pPr algn="l"/>
            <a:r>
              <a:rPr lang="ru-RU" dirty="0" smtClean="0"/>
              <a:t>Давайте вспомним.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Бюджет семьи – это финансовый план семьи, представляющий собой роспись ее доходов и расходов за определенный период времени ( неделя, месяц, год ).</a:t>
            </a:r>
          </a:p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r>
              <a:rPr lang="ru-RU" b="1" u="sng" dirty="0" smtClean="0"/>
              <a:t>       Бюджет сбалансированный</a:t>
            </a:r>
            <a:r>
              <a:rPr lang="ru-RU" dirty="0" smtClean="0"/>
              <a:t>, если</a:t>
            </a:r>
          </a:p>
          <a:p>
            <a:pPr>
              <a:buNone/>
            </a:pPr>
            <a:r>
              <a:rPr lang="ru-RU" dirty="0" smtClean="0"/>
              <a:t>                                       Д  =  Р</a:t>
            </a:r>
          </a:p>
          <a:p>
            <a:pPr>
              <a:buNone/>
            </a:pPr>
            <a:r>
              <a:rPr lang="ru-RU" b="1" u="sng" dirty="0" smtClean="0"/>
              <a:t>       Дефицит бюджета</a:t>
            </a:r>
            <a:r>
              <a:rPr lang="ru-RU" dirty="0" smtClean="0"/>
              <a:t>, если</a:t>
            </a:r>
          </a:p>
          <a:p>
            <a:pPr>
              <a:buNone/>
            </a:pPr>
            <a:r>
              <a:rPr lang="ru-RU" dirty="0" smtClean="0"/>
              <a:t>                                       Р  </a:t>
            </a:r>
            <a:r>
              <a:rPr lang="en-US" dirty="0" smtClean="0"/>
              <a:t>&gt;</a:t>
            </a:r>
            <a:r>
              <a:rPr lang="ru-RU" dirty="0" smtClean="0"/>
              <a:t>  Д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/>
              <a:t> Что порождает неравенство доходов  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 Разная ценность принадлежащих людям факторов производства.</a:t>
            </a:r>
          </a:p>
          <a:p>
            <a:pPr>
              <a:buNone/>
            </a:pPr>
            <a:r>
              <a:rPr lang="ru-RU" dirty="0" smtClean="0"/>
              <a:t>2. Разная успешность использования факторов производства.</a:t>
            </a:r>
          </a:p>
          <a:p>
            <a:pPr>
              <a:buNone/>
            </a:pPr>
            <a:r>
              <a:rPr lang="ru-RU" dirty="0" smtClean="0"/>
              <a:t>3. Разный объем принадлежащих факторов производства.</a:t>
            </a:r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3600" dirty="0" smtClean="0"/>
              <a:t>Другие источники дифференциации доходов обществе: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Различия во врожденных способностях людей</a:t>
            </a:r>
          </a:p>
          <a:p>
            <a:r>
              <a:rPr lang="ru-RU" dirty="0" smtClean="0"/>
              <a:t>Различия в производительности труда</a:t>
            </a:r>
          </a:p>
          <a:p>
            <a:r>
              <a:rPr lang="ru-RU" dirty="0" smtClean="0"/>
              <a:t>Дискриминация на рынке труда</a:t>
            </a:r>
          </a:p>
          <a:p>
            <a:r>
              <a:rPr lang="ru-RU" dirty="0" smtClean="0"/>
              <a:t>Расположенность и </a:t>
            </a:r>
            <a:r>
              <a:rPr lang="ru-RU" dirty="0" err="1" smtClean="0"/>
              <a:t>нерасположенность</a:t>
            </a:r>
            <a:r>
              <a:rPr lang="ru-RU" dirty="0" smtClean="0"/>
              <a:t> людей к риску</a:t>
            </a:r>
          </a:p>
          <a:p>
            <a:r>
              <a:rPr lang="ru-RU" dirty="0" smtClean="0"/>
              <a:t>Удача и несчастье</a:t>
            </a:r>
          </a:p>
          <a:p>
            <a:r>
              <a:rPr lang="ru-RU" dirty="0" smtClean="0"/>
              <a:t>Имущественные различия</a:t>
            </a:r>
            <a:endParaRPr lang="ru-RU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09600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Обсудим!     Образование и доходы… </a:t>
            </a:r>
            <a:br>
              <a:rPr lang="ru-RU" sz="3200" dirty="0" smtClean="0"/>
            </a:br>
            <a:r>
              <a:rPr lang="ru-RU" sz="3200" dirty="0" smtClean="0"/>
              <a:t>Сделайте выводы.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914400"/>
            <a:ext cx="8229600" cy="5638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dirty="0" smtClean="0"/>
              <a:t>       </a:t>
            </a:r>
          </a:p>
          <a:p>
            <a:pPr algn="ctr">
              <a:buNone/>
            </a:pPr>
            <a:r>
              <a:rPr lang="ru-RU" sz="2000" dirty="0" smtClean="0"/>
              <a:t> </a:t>
            </a:r>
            <a:r>
              <a:rPr lang="ru-RU" sz="2800" dirty="0" smtClean="0"/>
              <a:t>Среднегодовые доходы лиц различных профессий в Швеции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62000" y="2209800"/>
          <a:ext cx="7086600" cy="432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/>
                <a:gridCol w="3429000"/>
              </a:tblGrid>
              <a:tr h="47752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Профессия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Годовой доход  (в тыс. крон)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Врач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Инженер в промышленности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240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Профессор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Электрик квалифицированный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Конторщик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135,7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Учитель средней школы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135</a:t>
                      </a:r>
                      <a:endParaRPr lang="ru-RU" dirty="0"/>
                    </a:p>
                  </a:txBody>
                  <a:tcPr/>
                </a:tc>
              </a:tr>
              <a:tr h="1021080">
                <a:tc>
                  <a:txBody>
                    <a:bodyPr/>
                    <a:lstStyle/>
                    <a:p>
                      <a:r>
                        <a:rPr lang="ru-RU" dirty="0" smtClean="0"/>
                        <a:t>Медсестра</a:t>
                      </a:r>
                    </a:p>
                    <a:p>
                      <a:r>
                        <a:rPr lang="ru-RU" dirty="0" smtClean="0"/>
                        <a:t>Сварщик квалифицированный</a:t>
                      </a:r>
                    </a:p>
                    <a:p>
                      <a:r>
                        <a:rPr lang="ru-RU" dirty="0" smtClean="0"/>
                        <a:t>Государственный клерк</a:t>
                      </a:r>
                    </a:p>
                    <a:p>
                      <a:r>
                        <a:rPr lang="ru-RU" dirty="0" smtClean="0"/>
                        <a:t>Портной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116,8</a:t>
                      </a:r>
                    </a:p>
                    <a:p>
                      <a:pPr algn="ctr"/>
                      <a:r>
                        <a:rPr lang="ru-RU" dirty="0" smtClean="0"/>
                        <a:t>110</a:t>
                      </a:r>
                    </a:p>
                    <a:p>
                      <a:pPr algn="ctr"/>
                      <a:r>
                        <a:rPr lang="ru-RU" dirty="0" smtClean="0"/>
                        <a:t>100</a:t>
                      </a:r>
                    </a:p>
                    <a:p>
                      <a:pPr algn="ctr"/>
                      <a:r>
                        <a:rPr lang="ru-RU" dirty="0" smtClean="0"/>
                        <a:t>94,8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Социальная поддержка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Социальный трансферт – денежная сумма, передаваемая государством беднейшим гражданам для повышения их уровня жизни и формируется за счет средств, изъятых с помощью налогов у более состоятельных граждан.</a:t>
            </a:r>
          </a:p>
          <a:p>
            <a:endParaRPr lang="ru-RU" dirty="0" smtClean="0"/>
          </a:p>
          <a:p>
            <a:r>
              <a:rPr lang="ru-RU" dirty="0" smtClean="0"/>
              <a:t>Социальные выплаты ( пенсии инвалидам с детства )</a:t>
            </a:r>
            <a:endParaRPr lang="ru-RU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81326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Планируем свой месячный бюджет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770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Расходы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Доходы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Постоянные расходы</a:t>
                      </a:r>
                    </a:p>
                    <a:p>
                      <a:r>
                        <a:rPr lang="ru-RU" dirty="0" smtClean="0"/>
                        <a:t>_____________________________________________</a:t>
                      </a:r>
                    </a:p>
                    <a:p>
                      <a:r>
                        <a:rPr lang="ru-RU" dirty="0" smtClean="0"/>
                        <a:t>____________________________________________________________________________________________</a:t>
                      </a:r>
                    </a:p>
                    <a:p>
                      <a:r>
                        <a:rPr lang="ru-RU" dirty="0" smtClean="0"/>
                        <a:t>Переменные расходы (перечислите)</a:t>
                      </a:r>
                    </a:p>
                    <a:p>
                      <a:r>
                        <a:rPr lang="ru-RU" dirty="0" smtClean="0"/>
                        <a:t>______________________________________________</a:t>
                      </a:r>
                    </a:p>
                    <a:p>
                      <a:r>
                        <a:rPr lang="ru-RU" dirty="0" smtClean="0"/>
                        <a:t>______________________________________________</a:t>
                      </a:r>
                    </a:p>
                    <a:p>
                      <a:r>
                        <a:rPr lang="ru-RU" dirty="0" smtClean="0"/>
                        <a:t>Всего расходов</a:t>
                      </a:r>
                    </a:p>
                    <a:p>
                      <a:r>
                        <a:rPr lang="ru-RU" dirty="0" smtClean="0"/>
                        <a:t>______________________________________________</a:t>
                      </a:r>
                    </a:p>
                    <a:p>
                      <a:r>
                        <a:rPr lang="ru-RU" dirty="0" smtClean="0"/>
                        <a:t>Планируемые сбережения</a:t>
                      </a:r>
                    </a:p>
                    <a:p>
                      <a:r>
                        <a:rPr lang="ru-RU" dirty="0" smtClean="0"/>
                        <a:t>______________________________________________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Итого</a:t>
                      </a:r>
                      <a:r>
                        <a:rPr lang="ru-RU" baseline="0" dirty="0" smtClean="0"/>
                        <a:t> : расходы + сбережения</a:t>
                      </a:r>
                    </a:p>
                    <a:p>
                      <a:r>
                        <a:rPr lang="ru-RU" baseline="0" dirty="0" smtClean="0"/>
                        <a:t>_____________________________________________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Деньги от родителей</a:t>
                      </a:r>
                    </a:p>
                    <a:p>
                      <a:r>
                        <a:rPr lang="ru-RU" dirty="0" smtClean="0"/>
                        <a:t>___________________________________________</a:t>
                      </a:r>
                    </a:p>
                    <a:p>
                      <a:r>
                        <a:rPr lang="ru-RU" dirty="0" smtClean="0"/>
                        <a:t>Собственный заработок</a:t>
                      </a:r>
                    </a:p>
                    <a:p>
                      <a:r>
                        <a:rPr lang="ru-RU" dirty="0" smtClean="0"/>
                        <a:t>___________________________________________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Другие</a:t>
                      </a:r>
                      <a:r>
                        <a:rPr lang="ru-RU" baseline="0" dirty="0" smtClean="0"/>
                        <a:t> расходы ( перечислите)</a:t>
                      </a:r>
                    </a:p>
                    <a:p>
                      <a:r>
                        <a:rPr lang="ru-RU" baseline="0" dirty="0" smtClean="0"/>
                        <a:t>___________________________________________</a:t>
                      </a:r>
                    </a:p>
                    <a:p>
                      <a:r>
                        <a:rPr lang="ru-RU" baseline="0" dirty="0" smtClean="0"/>
                        <a:t>___________________________________________</a:t>
                      </a:r>
                    </a:p>
                    <a:p>
                      <a:r>
                        <a:rPr lang="ru-RU" baseline="0" dirty="0" smtClean="0"/>
                        <a:t>___________________________________________</a:t>
                      </a:r>
                    </a:p>
                    <a:p>
                      <a:r>
                        <a:rPr lang="ru-RU" baseline="0" dirty="0" smtClean="0"/>
                        <a:t>___________________________________________</a:t>
                      </a:r>
                    </a:p>
                    <a:p>
                      <a:endParaRPr lang="ru-RU" baseline="0" dirty="0" smtClean="0"/>
                    </a:p>
                    <a:p>
                      <a:endParaRPr lang="ru-RU" baseline="0" dirty="0" smtClean="0"/>
                    </a:p>
                    <a:p>
                      <a:r>
                        <a:rPr lang="ru-RU" baseline="0" dirty="0" smtClean="0"/>
                        <a:t>Итого : доходы</a:t>
                      </a:r>
                    </a:p>
                    <a:p>
                      <a:r>
                        <a:rPr lang="ru-RU" baseline="0" dirty="0" smtClean="0"/>
                        <a:t>__________________________________________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Домашнее задание.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Текст учебника параграфы 45, 46, 47.</a:t>
            </a:r>
            <a:endParaRPr lang="ru-RU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50</TotalTime>
  <Words>270</Words>
  <PresentationFormat>Экран (4:3)</PresentationFormat>
  <Paragraphs>91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Литейная</vt:lpstr>
      <vt:lpstr>Неравенство доходов и его причины.  Меры социальной поддержки.</vt:lpstr>
      <vt:lpstr>Давайте вспомним.</vt:lpstr>
      <vt:lpstr> Что порождает неравенство доходов  ?</vt:lpstr>
      <vt:lpstr>Другие источники дифференциации доходов обществе:</vt:lpstr>
      <vt:lpstr> Обсудим!     Образование и доходы…  Сделайте выводы.</vt:lpstr>
      <vt:lpstr>Социальная поддержка</vt:lpstr>
      <vt:lpstr>Планируем свой месячный бюджет</vt:lpstr>
      <vt:lpstr>Домашнее задание.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Неравенство доходов и его причины.  Меры социальной поддержки.</dc:title>
  <cp:lastModifiedBy>Андрей</cp:lastModifiedBy>
  <cp:revision>16</cp:revision>
  <dcterms:modified xsi:type="dcterms:W3CDTF">2011-12-16T16:38:52Z</dcterms:modified>
</cp:coreProperties>
</file>