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8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2C974E-58B5-4747-AF6E-941F66ECBA3C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68735-22BC-4176-8B68-A8FB448660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6801E-D54A-4C96-9678-79A9FFF1062D}" type="datetimeFigureOut">
              <a:rPr lang="ru-RU" smtClean="0"/>
              <a:pPr/>
              <a:t>28.11.2011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C00E5-AD28-44DE-83AF-C2269D9CDC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 dir="l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772400" cy="288609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00FF"/>
                </a:solidFill>
                <a:latin typeface="Georgia" pitchFamily="18" charset="0"/>
              </a:rPr>
              <a:t>Основные направления </a:t>
            </a: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подготовки </a:t>
            </a:r>
            <a:r>
              <a:rPr lang="ru-RU" b="1" dirty="0">
                <a:solidFill>
                  <a:srgbClr val="0000FF"/>
                </a:solidFill>
                <a:latin typeface="Georgia" pitchFamily="18" charset="0"/>
              </a:rPr>
              <a:t>учащихся к олимпиаде по информатике</a:t>
            </a:r>
            <a:r>
              <a:rPr lang="ru-RU" dirty="0">
                <a:solidFill>
                  <a:srgbClr val="0000FF"/>
                </a:solidFill>
                <a:latin typeface="Georgia" pitchFamily="18" charset="0"/>
              </a:rPr>
              <a:t>. </a:t>
            </a:r>
            <a:r>
              <a:rPr lang="ru-RU" b="1" dirty="0">
                <a:solidFill>
                  <a:srgbClr val="0000FF"/>
                </a:solidFill>
                <a:latin typeface="Georgia" pitchFamily="18" charset="0"/>
              </a:rPr>
              <a:t>Решение олимпиадных </a:t>
            </a:r>
            <a:r>
              <a:rPr lang="ru-RU" b="1" dirty="0" smtClean="0">
                <a:solidFill>
                  <a:srgbClr val="0000FF"/>
                </a:solidFill>
                <a:latin typeface="Georgia" pitchFamily="18" charset="0"/>
              </a:rPr>
              <a:t>задач</a:t>
            </a:r>
            <a:endParaRPr lang="ru-RU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000232" y="471488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Калашникова Е.В.,</a:t>
            </a:r>
            <a:b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«Чернянская средняя общеобразовательная школа №1 с УИОП»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://sch91.ru/files/0000012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285784" y="3624283"/>
            <a:ext cx="4267200" cy="287655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64294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Задача </a:t>
            </a:r>
            <a:r>
              <a:rPr lang="en-US" sz="1600" b="1" dirty="0" smtClean="0"/>
              <a:t>1</a:t>
            </a:r>
            <a:r>
              <a:rPr lang="ru-RU" sz="1600" b="1" dirty="0" smtClean="0"/>
              <a:t>. Золотой песок                                                                                                      7-8 класс </a:t>
            </a:r>
            <a:endParaRPr lang="en-US" sz="1600" b="1" dirty="0" smtClean="0"/>
          </a:p>
          <a:p>
            <a:pPr>
              <a:buNone/>
            </a:pPr>
            <a:r>
              <a:rPr lang="ru-RU" sz="1600" dirty="0" smtClean="0"/>
              <a:t>Входной </a:t>
            </a:r>
            <a:r>
              <a:rPr lang="ru-RU" sz="1600" dirty="0"/>
              <a:t>файл – </a:t>
            </a:r>
            <a:r>
              <a:rPr lang="en-US" sz="1600" dirty="0"/>
              <a:t>gold</a:t>
            </a:r>
            <a:r>
              <a:rPr lang="ru-RU" sz="1600" dirty="0"/>
              <a:t>.</a:t>
            </a:r>
            <a:r>
              <a:rPr lang="en-US" sz="1600" dirty="0" smtClean="0"/>
              <a:t>in 			</a:t>
            </a:r>
            <a:r>
              <a:rPr lang="ru-RU" sz="1600" dirty="0" smtClean="0"/>
              <a:t>Время тестирования – </a:t>
            </a:r>
            <a:r>
              <a:rPr lang="en-US" sz="1600" dirty="0" smtClean="0"/>
              <a:t>1</a:t>
            </a:r>
            <a:r>
              <a:rPr lang="ru-RU" sz="1600" dirty="0" smtClean="0"/>
              <a:t> секунда.</a:t>
            </a:r>
          </a:p>
          <a:p>
            <a:pPr>
              <a:buNone/>
            </a:pPr>
            <a:r>
              <a:rPr lang="ru-RU" sz="1600" dirty="0" smtClean="0"/>
              <a:t>Выходной </a:t>
            </a:r>
            <a:r>
              <a:rPr lang="ru-RU" sz="1600" dirty="0"/>
              <a:t>файл – </a:t>
            </a:r>
            <a:r>
              <a:rPr lang="en-US" sz="1600" dirty="0"/>
              <a:t>gold</a:t>
            </a:r>
            <a:r>
              <a:rPr lang="ru-RU" sz="1600" dirty="0"/>
              <a:t>.</a:t>
            </a:r>
            <a:r>
              <a:rPr lang="en-US" sz="1600" dirty="0" smtClean="0"/>
              <a:t>out			</a:t>
            </a:r>
            <a:r>
              <a:rPr lang="ru-RU" sz="1600" dirty="0" smtClean="0"/>
              <a:t>Максимальная оценка – 100 баллов.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ru-RU" sz="1600" dirty="0" smtClean="0"/>
              <a:t>Имеется </a:t>
            </a:r>
            <a:r>
              <a:rPr lang="ru-RU" sz="1600" dirty="0"/>
              <a:t>три вида золотого песка различной стоимости. Один килограмм песка первого вида стоит А</a:t>
            </a:r>
            <a:r>
              <a:rPr lang="ru-RU" sz="1600" baseline="-25000" dirty="0"/>
              <a:t>1</a:t>
            </a:r>
            <a:r>
              <a:rPr lang="ru-RU" sz="1600" i="1" dirty="0"/>
              <a:t> </a:t>
            </a:r>
            <a:r>
              <a:rPr lang="ru-RU" sz="1600" dirty="0"/>
              <a:t>рублей, второго вида - А</a:t>
            </a:r>
            <a:r>
              <a:rPr lang="ru-RU" sz="1600" baseline="-25000" dirty="0"/>
              <a:t>2</a:t>
            </a:r>
            <a:r>
              <a:rPr lang="ru-RU" sz="1600" i="1" dirty="0"/>
              <a:t> </a:t>
            </a:r>
            <a:r>
              <a:rPr lang="ru-RU" sz="1600" dirty="0"/>
              <a:t>рублей, а третьего  - </a:t>
            </a:r>
            <a:r>
              <a:rPr lang="en-US" sz="1600" dirty="0"/>
              <a:t>A</a:t>
            </a:r>
            <a:r>
              <a:rPr lang="ru-RU" sz="1600" baseline="-25000" dirty="0"/>
              <a:t>3</a:t>
            </a:r>
            <a:r>
              <a:rPr lang="ru-RU" sz="1600" i="1" dirty="0"/>
              <a:t> </a:t>
            </a:r>
            <a:r>
              <a:rPr lang="ru-RU" sz="1600" dirty="0"/>
              <a:t>рублей. Требуется заполнить этими видами песка три емкости, вмещающими </a:t>
            </a:r>
            <a:r>
              <a:rPr lang="en-US" sz="1600" dirty="0"/>
              <a:t>B</a:t>
            </a:r>
            <a:r>
              <a:rPr lang="ru-RU" sz="1600" baseline="-25000" dirty="0"/>
              <a:t>1</a:t>
            </a:r>
            <a:r>
              <a:rPr lang="ru-RU" sz="1600" dirty="0"/>
              <a:t>, </a:t>
            </a:r>
            <a:r>
              <a:rPr lang="en-US" sz="1600" dirty="0"/>
              <a:t>B</a:t>
            </a:r>
            <a:r>
              <a:rPr lang="ru-RU" sz="1600" baseline="-25000" dirty="0"/>
              <a:t>2</a:t>
            </a:r>
            <a:r>
              <a:rPr lang="ru-RU" sz="1600" dirty="0"/>
              <a:t> и </a:t>
            </a:r>
            <a:r>
              <a:rPr lang="en-US" sz="1600" dirty="0"/>
              <a:t>B</a:t>
            </a:r>
            <a:r>
              <a:rPr lang="ru-RU" sz="1600" baseline="-25000" dirty="0"/>
              <a:t>3</a:t>
            </a:r>
            <a:r>
              <a:rPr lang="ru-RU" sz="1600" dirty="0"/>
              <a:t> килограммов золотого песка так, чтобы выполнялись условия:</a:t>
            </a:r>
          </a:p>
          <a:p>
            <a:pPr fontAlgn="base"/>
            <a:r>
              <a:rPr lang="ru-RU" sz="1600" dirty="0"/>
              <a:t>в одной емкости может содержаться только один вид золотого песка;</a:t>
            </a:r>
          </a:p>
          <a:p>
            <a:pPr fontAlgn="base"/>
            <a:r>
              <a:rPr lang="ru-RU" sz="1600" dirty="0"/>
              <a:t>емкости заполняются полностью;</a:t>
            </a:r>
          </a:p>
          <a:p>
            <a:pPr fontAlgn="base"/>
            <a:r>
              <a:rPr lang="ru-RU" sz="1600" dirty="0"/>
              <a:t>суммарная стоимость золотого песка в емкостях максимальна.</a:t>
            </a:r>
          </a:p>
          <a:p>
            <a:pPr>
              <a:buNone/>
            </a:pPr>
            <a:r>
              <a:rPr lang="ru-RU" sz="1600" dirty="0"/>
              <a:t>Разработать программу, вычисляющую максимальную стоимость золотого песка в емкостях.</a:t>
            </a:r>
          </a:p>
          <a:p>
            <a:pPr>
              <a:buNone/>
            </a:pPr>
            <a:r>
              <a:rPr lang="ru-RU" sz="1600" b="1" dirty="0"/>
              <a:t>Входной файл</a:t>
            </a:r>
            <a:r>
              <a:rPr lang="ru-RU" sz="1600" dirty="0"/>
              <a:t> </a:t>
            </a:r>
          </a:p>
          <a:p>
            <a:pPr>
              <a:buNone/>
            </a:pPr>
            <a:r>
              <a:rPr lang="ru-RU" sz="1600" dirty="0"/>
              <a:t>Входной файл содержит 6 натуральных чисел А</a:t>
            </a:r>
            <a:r>
              <a:rPr lang="ru-RU" sz="1600" baseline="-25000" dirty="0"/>
              <a:t>1</a:t>
            </a:r>
            <a:r>
              <a:rPr lang="ru-RU" sz="1600" dirty="0"/>
              <a:t>, А</a:t>
            </a:r>
            <a:r>
              <a:rPr lang="ru-RU" sz="1600" baseline="-25000" dirty="0"/>
              <a:t>2</a:t>
            </a:r>
            <a:r>
              <a:rPr lang="ru-RU" sz="1600" dirty="0"/>
              <a:t>, А</a:t>
            </a:r>
            <a:r>
              <a:rPr lang="ru-RU" sz="1600" baseline="-25000" dirty="0"/>
              <a:t>3</a:t>
            </a:r>
            <a:r>
              <a:rPr lang="ru-RU" sz="1600" dirty="0"/>
              <a:t>,</a:t>
            </a:r>
            <a:r>
              <a:rPr lang="ru-RU" sz="1600" i="1" dirty="0"/>
              <a:t> </a:t>
            </a:r>
            <a:r>
              <a:rPr lang="en-US" sz="1600" dirty="0"/>
              <a:t>B</a:t>
            </a:r>
            <a:r>
              <a:rPr lang="ru-RU" sz="1600" baseline="-25000" dirty="0"/>
              <a:t>1</a:t>
            </a:r>
            <a:r>
              <a:rPr lang="ru-RU" sz="1600" dirty="0"/>
              <a:t>, </a:t>
            </a:r>
            <a:r>
              <a:rPr lang="en-US" sz="1600" dirty="0"/>
              <a:t>B</a:t>
            </a:r>
            <a:r>
              <a:rPr lang="ru-RU" sz="1600" baseline="-25000" dirty="0"/>
              <a:t>2</a:t>
            </a:r>
            <a:r>
              <a:rPr lang="ru-RU" sz="1600" dirty="0"/>
              <a:t>, </a:t>
            </a:r>
            <a:r>
              <a:rPr lang="en-US" sz="1600" dirty="0"/>
              <a:t>B</a:t>
            </a:r>
            <a:r>
              <a:rPr lang="ru-RU" sz="1600" baseline="-25000" dirty="0"/>
              <a:t>3</a:t>
            </a:r>
            <a:r>
              <a:rPr lang="ru-RU" sz="1600" dirty="0"/>
              <a:t>, записанных в одной строке через пробел. Все числа не превосходят 200. </a:t>
            </a:r>
          </a:p>
          <a:p>
            <a:pPr>
              <a:buNone/>
            </a:pPr>
            <a:r>
              <a:rPr lang="ru-RU" sz="1600" b="1" dirty="0"/>
              <a:t>Выходной файл</a:t>
            </a:r>
            <a:r>
              <a:rPr lang="ru-RU" sz="1600" dirty="0"/>
              <a:t> </a:t>
            </a:r>
          </a:p>
          <a:p>
            <a:pPr>
              <a:buNone/>
            </a:pPr>
            <a:r>
              <a:rPr lang="ru-RU" sz="1600" dirty="0"/>
              <a:t>Выходной файл </a:t>
            </a:r>
            <a:r>
              <a:rPr lang="ru-RU" sz="1600" i="1" dirty="0"/>
              <a:t>должен </a:t>
            </a:r>
            <a:r>
              <a:rPr lang="ru-RU" sz="1600" dirty="0"/>
              <a:t>содержать единственное целое число – стоимость золотого песка в трех емкостях в рублях.</a:t>
            </a:r>
          </a:p>
          <a:p>
            <a:pPr>
              <a:buNone/>
            </a:pPr>
            <a:r>
              <a:rPr lang="ru-RU" sz="1600" b="1" dirty="0"/>
              <a:t>Пример:</a:t>
            </a:r>
            <a:endParaRPr lang="ru-RU" sz="1600" dirty="0"/>
          </a:p>
          <a:p>
            <a:pPr>
              <a:buNone/>
            </a:pP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918" y="5572140"/>
          <a:ext cx="6096000" cy="741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gold</a:t>
                      </a:r>
                      <a:r>
                        <a:rPr lang="ru-RU" sz="1800" b="1" dirty="0" smtClean="0"/>
                        <a:t>.</a:t>
                      </a:r>
                      <a:r>
                        <a:rPr lang="en-US" sz="1800" b="1" dirty="0" smtClean="0"/>
                        <a:t>in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gold</a:t>
                      </a:r>
                      <a:r>
                        <a:rPr lang="ru-RU" sz="1800" b="1" dirty="0" smtClean="0"/>
                        <a:t>.</a:t>
                      </a:r>
                      <a:r>
                        <a:rPr lang="en-US" sz="1800" b="1" dirty="0" smtClean="0"/>
                        <a:t>out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1 2 3 3 2 1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14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42942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A1,A2,A3,B1,B2,B3:longint;</a:t>
            </a: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 S:longint;    </a:t>
            </a:r>
          </a:p>
          <a:p>
            <a:pPr>
              <a:buNone/>
            </a:pP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 F1,F2:text;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en-US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longint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en-US" sz="3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r:longint;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if b&gt;a then begin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r:=a; a:=b; b:=r;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end;</a:t>
            </a:r>
          </a:p>
          <a:p>
            <a:pPr>
              <a:buNone/>
            </a:pPr>
            <a:r>
              <a:rPr lang="en-US" sz="3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end;</a:t>
            </a:r>
          </a:p>
          <a:p>
            <a:pPr>
              <a:buNone/>
            </a:pP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begin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Assign(F1,'Gold.in');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reset(F1);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(F1,A1,A2,A3,B1,B2,B3);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Close(F1);</a:t>
            </a:r>
          </a:p>
          <a:p>
            <a:pPr>
              <a:buNone/>
            </a:pP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(A1,A2);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(A2,A3);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(A1,A2);</a:t>
            </a: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(B1,B2);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(B2,B3);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Obmen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(B1,B2);</a:t>
            </a: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S:=A1*B1+A2*B2+A3*B3;</a:t>
            </a:r>
          </a:p>
          <a:p>
            <a:pPr>
              <a:buNone/>
            </a:pP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Assign(F2,'Gold.out');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rewrite(F2);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(F2,S);</a:t>
            </a:r>
          </a:p>
          <a:p>
            <a:pPr>
              <a:buNone/>
            </a:pPr>
            <a:r>
              <a:rPr lang="en-US" sz="3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Close(F2);</a:t>
            </a: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end.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Документы - Мама\Рисунки\0007s3b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6296025" cy="5969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500034" y="4143380"/>
            <a:ext cx="742955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Желаю успехов!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0811" y="5720380"/>
            <a:ext cx="68643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Monotype Corsiva" pitchFamily="66" charset="0"/>
              </a:rPr>
              <a:t>Дорогу </a:t>
            </a:r>
            <a:r>
              <a:rPr lang="ru-RU" sz="5400" b="1" dirty="0" smtClean="0">
                <a:solidFill>
                  <a:srgbClr val="0000FF"/>
                </a:solidFill>
                <a:latin typeface="Monotype Corsiva" pitchFamily="66" charset="0"/>
              </a:rPr>
              <a:t>осилит </a:t>
            </a:r>
            <a:r>
              <a:rPr lang="ru-RU" sz="5400" b="1" dirty="0" smtClean="0">
                <a:solidFill>
                  <a:srgbClr val="0000FF"/>
                </a:solidFill>
                <a:latin typeface="Monotype Corsiva" pitchFamily="66" charset="0"/>
              </a:rPr>
              <a:t>идущий…</a:t>
            </a:r>
            <a:endParaRPr lang="ru-RU" sz="5400" b="1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Для эффективной подготовки школьников к олимпиадам по программированию необходимы четыре условия: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достаточный </a:t>
            </a:r>
            <a:r>
              <a:rPr lang="ru-RU" dirty="0"/>
              <a:t>уровень логического мышления;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трудолюбие </a:t>
            </a:r>
            <a:r>
              <a:rPr lang="ru-RU" dirty="0"/>
              <a:t>и целеустремленность школьника;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достаточное </a:t>
            </a:r>
            <a:r>
              <a:rPr lang="ru-RU" dirty="0"/>
              <a:t>время для подготовки к олимпиаде;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ru-RU" dirty="0" smtClean="0"/>
              <a:t>квалифицированное </a:t>
            </a:r>
            <a:r>
              <a:rPr lang="ru-RU" dirty="0"/>
              <a:t>руководство подготовкой.</a:t>
            </a:r>
          </a:p>
          <a:p>
            <a:endParaRPr lang="ru-RU" dirty="0"/>
          </a:p>
        </p:txBody>
      </p:sp>
      <p:pic>
        <p:nvPicPr>
          <p:cNvPr id="13314" name="Picture 2" descr="http://haritonenko.okis.ru/img/haritonenko/schoolkids2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95983" y="3764986"/>
            <a:ext cx="3248017" cy="309301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Первый уровень</a:t>
            </a:r>
            <a:r>
              <a:rPr lang="ru-RU" dirty="0"/>
              <a:t> </a:t>
            </a:r>
            <a:r>
              <a:rPr lang="ru-RU" dirty="0" smtClean="0"/>
              <a:t>подготовки</a:t>
            </a:r>
            <a:r>
              <a:rPr lang="en-US" dirty="0" smtClean="0"/>
              <a:t>(</a:t>
            </a:r>
            <a:r>
              <a:rPr lang="ru-RU" dirty="0" smtClean="0"/>
              <a:t>муниципальный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хорошее знание инструмента – языка программирования;</a:t>
            </a:r>
          </a:p>
          <a:p>
            <a:pPr lvl="0"/>
            <a:r>
              <a:rPr lang="ru-RU" dirty="0"/>
              <a:t>умение применять технологию проектирования программ;</a:t>
            </a:r>
          </a:p>
          <a:p>
            <a:pPr lvl="0"/>
            <a:r>
              <a:rPr lang="ru-RU" dirty="0"/>
              <a:t>владение технологией отладки программ;</a:t>
            </a:r>
          </a:p>
          <a:p>
            <a:pPr lvl="0"/>
            <a:r>
              <a:rPr lang="ru-RU" dirty="0"/>
              <a:t>знание простейших алгоритмов: </a:t>
            </a:r>
            <a:endParaRPr lang="ru-RU" dirty="0" smtClean="0"/>
          </a:p>
          <a:p>
            <a:pPr lvl="1"/>
            <a:r>
              <a:rPr lang="ru-RU" dirty="0" smtClean="0"/>
              <a:t>поиск </a:t>
            </a:r>
            <a:r>
              <a:rPr lang="ru-RU" dirty="0"/>
              <a:t>элемента в массиве; </a:t>
            </a:r>
            <a:endParaRPr lang="ru-RU" dirty="0" smtClean="0"/>
          </a:p>
          <a:p>
            <a:pPr lvl="1"/>
            <a:r>
              <a:rPr lang="ru-RU" dirty="0" smtClean="0"/>
              <a:t>сортировка </a:t>
            </a:r>
            <a:r>
              <a:rPr lang="ru-RU" dirty="0"/>
              <a:t>массива; </a:t>
            </a:r>
            <a:endParaRPr lang="ru-RU" dirty="0" smtClean="0"/>
          </a:p>
          <a:p>
            <a:pPr lvl="1"/>
            <a:r>
              <a:rPr lang="ru-RU" dirty="0" smtClean="0"/>
              <a:t>вычисление </a:t>
            </a:r>
            <a:r>
              <a:rPr lang="ru-RU" dirty="0"/>
              <a:t>площади многоугольника; </a:t>
            </a:r>
            <a:endParaRPr lang="ru-RU" dirty="0" smtClean="0"/>
          </a:p>
          <a:p>
            <a:pPr lvl="1"/>
            <a:r>
              <a:rPr lang="ru-RU" dirty="0" smtClean="0"/>
              <a:t>определение </a:t>
            </a:r>
            <a:r>
              <a:rPr lang="ru-RU" dirty="0"/>
              <a:t>положения точки относительно прямой; </a:t>
            </a:r>
            <a:endParaRPr lang="ru-RU" dirty="0" smtClean="0"/>
          </a:p>
          <a:p>
            <a:pPr lvl="1"/>
            <a:r>
              <a:rPr lang="ru-RU" dirty="0" smtClean="0"/>
              <a:t>генерация </a:t>
            </a:r>
            <a:r>
              <a:rPr lang="ru-RU" dirty="0"/>
              <a:t>перестановок.</a:t>
            </a:r>
          </a:p>
          <a:p>
            <a:endParaRPr lang="ru-RU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dirty="0"/>
              <a:t>М</a:t>
            </a:r>
            <a:r>
              <a:rPr lang="ru-RU" dirty="0" smtClean="0"/>
              <a:t>етодика </a:t>
            </a:r>
            <a:r>
              <a:rPr lang="ru-RU" dirty="0"/>
              <a:t>обучения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7901014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 Изучение </a:t>
            </a:r>
            <a:r>
              <a:rPr lang="ru-RU" dirty="0"/>
              <a:t>операторов </a:t>
            </a:r>
            <a:r>
              <a:rPr lang="ru-RU" dirty="0" smtClean="0"/>
              <a:t>языка программирования </a:t>
            </a:r>
          </a:p>
          <a:p>
            <a:pPr>
              <a:buNone/>
            </a:pPr>
            <a:r>
              <a:rPr lang="ru-RU" dirty="0" smtClean="0"/>
              <a:t>2. Решение задач</a:t>
            </a:r>
          </a:p>
          <a:p>
            <a:pPr>
              <a:buNone/>
            </a:pPr>
            <a:r>
              <a:rPr lang="ru-RU" dirty="0" smtClean="0"/>
              <a:t>Подбор </a:t>
            </a:r>
            <a:r>
              <a:rPr lang="ru-RU" dirty="0"/>
              <a:t>задач должен быть таким, чтобы для их решения требовалось применение различных стандартных приемов или алгоритмов</a:t>
            </a:r>
          </a:p>
        </p:txBody>
      </p:sp>
      <p:pic>
        <p:nvPicPr>
          <p:cNvPr id="3074" name="Picture 2" descr="D:\Документы - Мама\Рисунки\0125SAM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1722" b="22027"/>
          <a:stretch>
            <a:fillRect/>
          </a:stretch>
        </p:blipFill>
        <p:spPr bwMode="auto">
          <a:xfrm>
            <a:off x="7358082" y="642918"/>
            <a:ext cx="1143008" cy="2411049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решения задачи: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Autofit/>
          </a:bodyPr>
          <a:lstStyle/>
          <a:p>
            <a:r>
              <a:rPr lang="ru-RU" sz="2000" dirty="0" smtClean="0"/>
              <a:t>моделирование </a:t>
            </a:r>
            <a:r>
              <a:rPr lang="ru-RU" sz="2000" dirty="0"/>
              <a:t>задачи, ее </a:t>
            </a:r>
            <a:r>
              <a:rPr lang="ru-RU" sz="2000" dirty="0" smtClean="0"/>
              <a:t>формализация </a:t>
            </a:r>
            <a:r>
              <a:rPr lang="ru-RU" sz="2000" dirty="0"/>
              <a:t>и подбор контрольного примера; </a:t>
            </a:r>
            <a:endParaRPr lang="ru-RU" sz="2000" dirty="0" smtClean="0"/>
          </a:p>
          <a:p>
            <a:r>
              <a:rPr lang="ru-RU" sz="2000" dirty="0" smtClean="0"/>
              <a:t>разработка </a:t>
            </a:r>
            <a:r>
              <a:rPr lang="ru-RU" sz="2000" dirty="0"/>
              <a:t>алгоритма решения задачи; </a:t>
            </a:r>
            <a:endParaRPr lang="ru-RU" sz="2000" dirty="0" smtClean="0"/>
          </a:p>
          <a:p>
            <a:pPr lvl="1"/>
            <a:r>
              <a:rPr lang="ru-RU" sz="2000" dirty="0" smtClean="0"/>
              <a:t>рекомендуемой формой записи алгоритмов являются блок-схемы. В блок-схемах сочетаются наглядность и краткость записи. </a:t>
            </a:r>
          </a:p>
          <a:p>
            <a:pPr lvl="1"/>
            <a:r>
              <a:rPr lang="ru-RU" sz="2000" dirty="0" smtClean="0"/>
              <a:t>Основными принципами, которые следует соблюдать при разработке алгоритма, являются: </a:t>
            </a:r>
          </a:p>
          <a:p>
            <a:pPr lvl="2"/>
            <a:r>
              <a:rPr lang="ru-RU" sz="2000" dirty="0" smtClean="0"/>
              <a:t>проектирование "</a:t>
            </a:r>
            <a:r>
              <a:rPr lang="ru-RU" sz="2000" dirty="0" err="1" smtClean="0"/>
              <a:t>сверху-вниз</a:t>
            </a:r>
            <a:r>
              <a:rPr lang="ru-RU" sz="2000" dirty="0" smtClean="0"/>
              <a:t>" (поэтапная детализация); последовательность построения алгоритма "от главного к второстепенному"; </a:t>
            </a:r>
          </a:p>
          <a:p>
            <a:pPr lvl="2"/>
            <a:r>
              <a:rPr lang="ru-RU" sz="2000" dirty="0" smtClean="0"/>
              <a:t>применение типовых алгоритмических структур.</a:t>
            </a:r>
          </a:p>
          <a:p>
            <a:pPr lvl="1"/>
            <a:r>
              <a:rPr lang="ru-RU" sz="2000" dirty="0" smtClean="0"/>
              <a:t>На начальных этапах обучения программированию разработка блок-схем должна быть обязательным шагом проектирования программы. Рисование блок-схем приучает школьников мыслить типовыми алгоритмическими структурами. </a:t>
            </a:r>
          </a:p>
          <a:p>
            <a:r>
              <a:rPr lang="ru-RU" sz="2000" dirty="0" smtClean="0"/>
              <a:t>кодирование </a:t>
            </a:r>
            <a:r>
              <a:rPr lang="ru-RU" sz="2000" dirty="0"/>
              <a:t>алгоритма средствами языка программирования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85794"/>
            <a:ext cx="8401080" cy="534036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Разные задачи можно решать с использованием разных языков программирования и систем программирования. </a:t>
            </a:r>
            <a:endParaRPr lang="ru-RU" dirty="0" smtClean="0"/>
          </a:p>
          <a:p>
            <a:r>
              <a:rPr lang="ru-RU" dirty="0" smtClean="0"/>
              <a:t>Список </a:t>
            </a:r>
            <a:r>
              <a:rPr lang="ru-RU" dirty="0"/>
              <a:t>допустимых языков и систем программирования устанавливается предметно-методической комиссией по информатике соответствующего этапа до начала проведения олимпиады с учетом </a:t>
            </a:r>
            <a:r>
              <a:rPr lang="ru-RU" dirty="0" smtClean="0"/>
              <a:t>рекомендаций </a:t>
            </a:r>
            <a:r>
              <a:rPr lang="ru-RU" dirty="0"/>
              <a:t>центральной предметно-методической комиссией по информатике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11266" name="Picture 2" descr="http://1.bp.blogspot.com/_N28k0HKH1WY/TL_13yaGQoI/AAAAAAAAAeE/oHtitC59oMQ/s1600/compik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86108" y="0"/>
            <a:ext cx="3157892" cy="300037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368280"/>
          </a:xfrm>
        </p:spPr>
        <p:txBody>
          <a:bodyPr>
            <a:noAutofit/>
          </a:bodyPr>
          <a:lstStyle/>
          <a:p>
            <a:r>
              <a:rPr lang="ru-RU" sz="2800" dirty="0"/>
              <a:t>Основная группа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6992" t="41333" r="12109" b="31613"/>
          <a:stretch>
            <a:fillRect/>
          </a:stretch>
        </p:blipFill>
        <p:spPr bwMode="auto">
          <a:xfrm>
            <a:off x="214282" y="357166"/>
            <a:ext cx="864399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00034" y="2857496"/>
            <a:ext cx="8229600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>
                <a:latin typeface="+mj-lt"/>
                <a:ea typeface="+mj-ea"/>
                <a:cs typeface="+mj-cs"/>
              </a:rPr>
              <a:t>Дополнительная группа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8750" t="27055" r="13867" b="34619"/>
          <a:stretch>
            <a:fillRect/>
          </a:stretch>
        </p:blipFill>
        <p:spPr bwMode="auto">
          <a:xfrm>
            <a:off x="500034" y="3214686"/>
            <a:ext cx="821537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72274" y="0"/>
            <a:ext cx="2471726" cy="51115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 9-11 класс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-71462"/>
            <a:ext cx="8501122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x-none" sz="2000" b="1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x-none" sz="2000" b="1">
                <a:latin typeface="Times New Roman" pitchFamily="18" charset="0"/>
                <a:cs typeface="Times New Roman" pitchFamily="18" charset="0"/>
              </a:rPr>
              <a:t>1. Сортировка букв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текст, состоящий из N случайных строчных букв латинского алфавита, имеющих значение от буквы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Необходимо упорядочить эти буквы по алфавиту (должно быть выполнено условие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Входной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файл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первой строке файла содержится число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(1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500000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второй строке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случайных строчных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букв латинского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алфавита, имеющих значение от буквы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без разделителей.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Выходной файл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первой строке файла содержится число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(1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sym typeface="Symbol"/>
              </a:rPr>
              <a:t>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500000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Во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второй строке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этих букв, упорядоченных по алфавиту без разделителей.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857232"/>
          <a:ext cx="742955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3714776"/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Входной файл –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</a:rPr>
                        <a:t>sort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ru-RU" sz="1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Выходной файл –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sort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out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Время тестирования – 2 секунды</a:t>
                      </a:r>
                    </a:p>
                    <a:p>
                      <a:pPr>
                        <a:buNone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Максимальная оценка – 100 баллов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43042" y="5643578"/>
          <a:ext cx="5072098" cy="1074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97033"/>
                <a:gridCol w="2575065"/>
              </a:tblGrid>
              <a:tr h="434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Sort</a:t>
                      </a:r>
                      <a:r>
                        <a:rPr lang="ru-RU" sz="1800" b="1" dirty="0" smtClean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in</a:t>
                      </a:r>
                      <a:endParaRPr lang="ru-RU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ysClr val="windowText" lastClr="000000"/>
                          </a:solidFill>
                        </a:rPr>
                        <a:t>Sort.out</a:t>
                      </a:r>
                      <a:endParaRPr lang="ru-RU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024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13 </a:t>
                      </a:r>
                      <a:endParaRPr lang="ru-RU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1800" b="1" dirty="0" err="1" smtClean="0">
                          <a:solidFill>
                            <a:sysClr val="windowText" lastClr="000000"/>
                          </a:solidFill>
                        </a:rPr>
                        <a:t>azbzcdddcdbzd</a:t>
                      </a:r>
                      <a:endParaRPr lang="ru-RU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b="1" dirty="0" smtClean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  <a:endParaRPr lang="ru-RU" sz="18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>
                        <a:buNone/>
                      </a:pPr>
                      <a:r>
                        <a:rPr lang="en-US" sz="1800" b="1" dirty="0" err="1" smtClean="0">
                          <a:solidFill>
                            <a:sysClr val="windowText" lastClr="000000"/>
                          </a:solidFill>
                        </a:rPr>
                        <a:t>abbccdddddzzz</a:t>
                      </a:r>
                      <a:endParaRPr lang="ru-RU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46279"/>
            <a:ext cx="7572428" cy="6740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program z_1;</a:t>
            </a:r>
          </a:p>
          <a:p>
            <a:r>
              <a:rPr lang="en-US" b="1" dirty="0" err="1" smtClean="0"/>
              <a:t>var</a:t>
            </a:r>
            <a:r>
              <a:rPr lang="en-US" b="1" dirty="0" smtClean="0"/>
              <a:t> </a:t>
            </a:r>
            <a:r>
              <a:rPr lang="ru-RU" b="1" dirty="0" smtClean="0"/>
              <a:t> </a:t>
            </a:r>
            <a:r>
              <a:rPr lang="en-US" b="1" dirty="0" smtClean="0"/>
              <a:t>f1,f2:text;</a:t>
            </a:r>
          </a:p>
          <a:p>
            <a:r>
              <a:rPr lang="en-US" b="1" dirty="0" smtClean="0"/>
              <a:t>    </a:t>
            </a:r>
            <a:r>
              <a:rPr lang="ru-RU" b="1" dirty="0" smtClean="0"/>
              <a:t>   </a:t>
            </a:r>
            <a:r>
              <a:rPr lang="en-US" b="1" dirty="0" err="1" smtClean="0"/>
              <a:t>c,i:char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   </a:t>
            </a:r>
            <a:r>
              <a:rPr lang="ru-RU" b="1" dirty="0" smtClean="0"/>
              <a:t>   </a:t>
            </a:r>
            <a:r>
              <a:rPr lang="en-US" b="1" dirty="0" smtClean="0"/>
              <a:t> </a:t>
            </a:r>
            <a:r>
              <a:rPr lang="en-US" b="1" dirty="0" err="1" smtClean="0"/>
              <a:t>cn</a:t>
            </a:r>
            <a:r>
              <a:rPr lang="en-US" b="1" dirty="0" smtClean="0"/>
              <a:t>: array['</a:t>
            </a:r>
            <a:r>
              <a:rPr lang="en-US" b="1" dirty="0" err="1" smtClean="0"/>
              <a:t>a'..'z</a:t>
            </a:r>
            <a:r>
              <a:rPr lang="en-US" b="1" dirty="0" smtClean="0"/>
              <a:t>'] of </a:t>
            </a:r>
            <a:r>
              <a:rPr lang="en-US" b="1" dirty="0" err="1" smtClean="0"/>
              <a:t>longint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   </a:t>
            </a:r>
            <a:r>
              <a:rPr lang="ru-RU" b="1" dirty="0" smtClean="0"/>
              <a:t>   </a:t>
            </a:r>
            <a:r>
              <a:rPr lang="en-US" b="1" dirty="0" smtClean="0"/>
              <a:t> </a:t>
            </a:r>
            <a:r>
              <a:rPr lang="en-US" b="1" dirty="0" err="1" smtClean="0"/>
              <a:t>j,N:longint</a:t>
            </a:r>
            <a:r>
              <a:rPr lang="en-US" b="1" dirty="0" smtClean="0"/>
              <a:t>;</a:t>
            </a:r>
          </a:p>
          <a:p>
            <a:r>
              <a:rPr lang="en-US" b="1" dirty="0" smtClean="0"/>
              <a:t>begin</a:t>
            </a:r>
          </a:p>
          <a:p>
            <a:r>
              <a:rPr lang="en-US" b="1" dirty="0" smtClean="0"/>
              <a:t>  </a:t>
            </a:r>
            <a:r>
              <a:rPr lang="ru-RU" b="1" dirty="0" smtClean="0"/>
              <a:t>  </a:t>
            </a:r>
            <a:r>
              <a:rPr lang="en-US" b="1" dirty="0" smtClean="0">
                <a:solidFill>
                  <a:srgbClr val="C00000"/>
                </a:solidFill>
              </a:rPr>
              <a:t>Assign(f1,'sort.in');     {</a:t>
            </a:r>
            <a:r>
              <a:rPr lang="ru-RU" b="1" dirty="0" smtClean="0">
                <a:solidFill>
                  <a:srgbClr val="C00000"/>
                </a:solidFill>
              </a:rPr>
              <a:t>Связываем переменную </a:t>
            </a:r>
            <a:r>
              <a:rPr lang="en-US" b="1" dirty="0" smtClean="0">
                <a:solidFill>
                  <a:srgbClr val="C00000"/>
                </a:solidFill>
              </a:rPr>
              <a:t>f1</a:t>
            </a:r>
            <a:r>
              <a:rPr lang="ru-RU" b="1" dirty="0" smtClean="0">
                <a:solidFill>
                  <a:srgbClr val="C00000"/>
                </a:solidFill>
              </a:rPr>
              <a:t>с файлом</a:t>
            </a:r>
            <a:r>
              <a:rPr lang="en-US" b="1" dirty="0" smtClean="0">
                <a:solidFill>
                  <a:srgbClr val="C00000"/>
                </a:solidFill>
              </a:rPr>
              <a:t>}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en-US" b="1" dirty="0" smtClean="0">
                <a:solidFill>
                  <a:srgbClr val="C00000"/>
                </a:solidFill>
              </a:rPr>
              <a:t>reset(f1);</a:t>
            </a:r>
            <a:r>
              <a:rPr lang="ru-RU" b="1" dirty="0" smtClean="0">
                <a:solidFill>
                  <a:srgbClr val="C00000"/>
                </a:solidFill>
              </a:rPr>
              <a:t>                      </a:t>
            </a:r>
            <a:r>
              <a:rPr lang="en-US" b="1" dirty="0" smtClean="0">
                <a:solidFill>
                  <a:srgbClr val="C00000"/>
                </a:solidFill>
              </a:rPr>
              <a:t>{</a:t>
            </a:r>
            <a:r>
              <a:rPr lang="ru-RU" b="1" dirty="0" smtClean="0">
                <a:solidFill>
                  <a:srgbClr val="C00000"/>
                </a:solidFill>
              </a:rPr>
              <a:t>Открываем файл для чтения</a:t>
            </a:r>
            <a:r>
              <a:rPr lang="en-US" b="1" dirty="0" smtClean="0">
                <a:solidFill>
                  <a:srgbClr val="C00000"/>
                </a:solidFill>
              </a:rPr>
              <a:t>}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en-US" b="1" dirty="0" err="1" smtClean="0">
                <a:solidFill>
                  <a:srgbClr val="C00000"/>
                </a:solidFill>
              </a:rPr>
              <a:t>readln</a:t>
            </a:r>
            <a:r>
              <a:rPr lang="en-US" b="1" dirty="0" smtClean="0">
                <a:solidFill>
                  <a:srgbClr val="C00000"/>
                </a:solidFill>
              </a:rPr>
              <a:t>(f1,N);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            {</a:t>
            </a:r>
            <a:r>
              <a:rPr lang="ru-RU" b="1" dirty="0" smtClean="0">
                <a:solidFill>
                  <a:srgbClr val="C00000"/>
                </a:solidFill>
              </a:rPr>
              <a:t>Считываем значение </a:t>
            </a:r>
            <a:r>
              <a:rPr lang="en-US" b="1" dirty="0" smtClean="0">
                <a:solidFill>
                  <a:srgbClr val="C00000"/>
                </a:solidFill>
              </a:rPr>
              <a:t>N}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for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:='a' to 'z' do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cn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[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]:=0;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ru-RU" b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rgbClr val="0070C0"/>
                </a:solidFill>
              </a:rPr>
              <a:t>for j:=1 to N do 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  </a:t>
            </a:r>
            <a:r>
              <a:rPr lang="en-US" b="1" dirty="0" smtClean="0">
                <a:solidFill>
                  <a:srgbClr val="0070C0"/>
                </a:solidFill>
              </a:rPr>
              <a:t>begin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read(f1,c);</a:t>
            </a:r>
            <a:r>
              <a:rPr lang="ru-RU" b="1" dirty="0" smtClean="0">
                <a:solidFill>
                  <a:srgbClr val="0070C0"/>
                </a:solidFill>
              </a:rPr>
              <a:t>        </a:t>
            </a:r>
            <a:r>
              <a:rPr lang="en-US" b="1" dirty="0" smtClean="0">
                <a:solidFill>
                  <a:srgbClr val="0070C0"/>
                </a:solidFill>
              </a:rPr>
              <a:t>{</a:t>
            </a:r>
            <a:r>
              <a:rPr lang="ru-RU" b="1" dirty="0" smtClean="0">
                <a:solidFill>
                  <a:srgbClr val="0070C0"/>
                </a:solidFill>
              </a:rPr>
              <a:t>Считываем символ</a:t>
            </a:r>
            <a:r>
              <a:rPr lang="en-US" b="1" dirty="0" smtClean="0">
                <a:solidFill>
                  <a:srgbClr val="0070C0"/>
                </a:solidFill>
              </a:rPr>
              <a:t>}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    </a:t>
            </a: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Inc(</a:t>
            </a:r>
            <a:r>
              <a:rPr lang="en-US" b="1" dirty="0" err="1" smtClean="0">
                <a:solidFill>
                  <a:srgbClr val="0070C0"/>
                </a:solidFill>
              </a:rPr>
              <a:t>cn</a:t>
            </a:r>
            <a:r>
              <a:rPr lang="en-US" b="1" dirty="0" smtClean="0">
                <a:solidFill>
                  <a:srgbClr val="0070C0"/>
                </a:solidFill>
              </a:rPr>
              <a:t>[c]);</a:t>
            </a:r>
            <a:r>
              <a:rPr lang="ru-RU" b="1" dirty="0" smtClean="0">
                <a:solidFill>
                  <a:srgbClr val="0070C0"/>
                </a:solidFill>
              </a:rPr>
              <a:t>        </a:t>
            </a:r>
            <a:r>
              <a:rPr lang="en-US" b="1" dirty="0" smtClean="0">
                <a:solidFill>
                  <a:srgbClr val="0070C0"/>
                </a:solidFill>
              </a:rPr>
              <a:t>{</a:t>
            </a:r>
            <a:r>
              <a:rPr lang="ru-RU" b="1" dirty="0" smtClean="0">
                <a:solidFill>
                  <a:srgbClr val="0070C0"/>
                </a:solidFill>
              </a:rPr>
              <a:t>Увеличиваем на 1 количество этих элементов}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  </a:t>
            </a:r>
            <a:r>
              <a:rPr lang="ru-RU" b="1" dirty="0" smtClean="0">
                <a:solidFill>
                  <a:srgbClr val="0070C0"/>
                </a:solidFill>
              </a:rPr>
              <a:t>  </a:t>
            </a:r>
            <a:r>
              <a:rPr lang="en-US" b="1" dirty="0" smtClean="0">
                <a:solidFill>
                  <a:srgbClr val="0070C0"/>
                </a:solidFill>
              </a:rPr>
              <a:t>end;</a:t>
            </a:r>
          </a:p>
          <a:p>
            <a:r>
              <a:rPr lang="en-US" b="1" dirty="0" smtClean="0"/>
              <a:t>   </a:t>
            </a:r>
            <a:r>
              <a:rPr lang="ru-RU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close(f1);                          {</a:t>
            </a:r>
            <a:r>
              <a:rPr lang="ru-RU" b="1" dirty="0" smtClean="0">
                <a:solidFill>
                  <a:srgbClr val="C00000"/>
                </a:solidFill>
              </a:rPr>
              <a:t>Закрываем файл </a:t>
            </a:r>
            <a:r>
              <a:rPr lang="en-US" b="1" dirty="0" smtClean="0">
                <a:solidFill>
                  <a:srgbClr val="C00000"/>
                </a:solidFill>
              </a:rPr>
              <a:t>f1}</a:t>
            </a:r>
          </a:p>
          <a:p>
            <a:r>
              <a:rPr lang="en-US" b="1" dirty="0" smtClean="0"/>
              <a:t>  </a:t>
            </a:r>
            <a:r>
              <a:rPr lang="ru-RU" b="1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Assign(f2,'sort.out');      {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Связываем переменную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f2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 файлом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rewrite(f2);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{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Открываем файл для записи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</a:p>
          <a:p>
            <a:r>
              <a:rPr lang="en-US" b="1" dirty="0" smtClean="0"/>
              <a:t>  </a:t>
            </a:r>
            <a:r>
              <a:rPr lang="ru-RU" b="1" dirty="0" smtClean="0"/>
              <a:t>  </a:t>
            </a:r>
            <a:r>
              <a:rPr lang="en-US" b="1" dirty="0" err="1" smtClean="0">
                <a:solidFill>
                  <a:srgbClr val="0000FF"/>
                </a:solidFill>
              </a:rPr>
              <a:t>writeln</a:t>
            </a:r>
            <a:r>
              <a:rPr lang="en-US" b="1" dirty="0" smtClean="0">
                <a:solidFill>
                  <a:srgbClr val="0000FF"/>
                </a:solidFill>
              </a:rPr>
              <a:t>(f2,N);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  </a:t>
            </a:r>
            <a:r>
              <a:rPr lang="ru-RU" b="1" dirty="0" smtClean="0">
                <a:solidFill>
                  <a:srgbClr val="0000FF"/>
                </a:solidFill>
              </a:rPr>
              <a:t>  </a:t>
            </a:r>
            <a:r>
              <a:rPr lang="en-US" b="1" dirty="0" smtClean="0">
                <a:solidFill>
                  <a:srgbClr val="0000FF"/>
                </a:solidFill>
              </a:rPr>
              <a:t>for </a:t>
            </a:r>
            <a:r>
              <a:rPr lang="en-US" b="1" dirty="0" err="1" smtClean="0">
                <a:solidFill>
                  <a:srgbClr val="0000FF"/>
                </a:solidFill>
              </a:rPr>
              <a:t>i</a:t>
            </a:r>
            <a:r>
              <a:rPr lang="en-US" b="1" dirty="0" smtClean="0">
                <a:solidFill>
                  <a:srgbClr val="0000FF"/>
                </a:solidFill>
              </a:rPr>
              <a:t>:='a' to 'z' do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  </a:t>
            </a:r>
            <a:r>
              <a:rPr lang="ru-RU" b="1" dirty="0" smtClean="0">
                <a:solidFill>
                  <a:srgbClr val="0000FF"/>
                </a:solidFill>
              </a:rPr>
              <a:t>  </a:t>
            </a:r>
            <a:r>
              <a:rPr lang="en-US" b="1" dirty="0" smtClean="0">
                <a:solidFill>
                  <a:srgbClr val="0000FF"/>
                </a:solidFill>
              </a:rPr>
              <a:t>for j:=1 to </a:t>
            </a:r>
            <a:r>
              <a:rPr lang="en-US" b="1" dirty="0" err="1" smtClean="0">
                <a:solidFill>
                  <a:srgbClr val="0000FF"/>
                </a:solidFill>
              </a:rPr>
              <a:t>cn</a:t>
            </a:r>
            <a:r>
              <a:rPr lang="en-US" b="1" dirty="0" smtClean="0">
                <a:solidFill>
                  <a:srgbClr val="0000FF"/>
                </a:solidFill>
              </a:rPr>
              <a:t>[</a:t>
            </a:r>
            <a:r>
              <a:rPr lang="en-US" b="1" dirty="0" err="1" smtClean="0">
                <a:solidFill>
                  <a:srgbClr val="0000FF"/>
                </a:solidFill>
              </a:rPr>
              <a:t>i</a:t>
            </a:r>
            <a:r>
              <a:rPr lang="en-US" b="1" dirty="0" smtClean="0">
                <a:solidFill>
                  <a:srgbClr val="0000FF"/>
                </a:solidFill>
              </a:rPr>
              <a:t>] do write(f2,i); </a:t>
            </a:r>
            <a:r>
              <a:rPr lang="ru-RU" b="1" dirty="0" smtClean="0">
                <a:solidFill>
                  <a:srgbClr val="0000FF"/>
                </a:solidFill>
              </a:rPr>
              <a:t>     </a:t>
            </a:r>
            <a:r>
              <a:rPr lang="en-US" b="1" dirty="0" smtClean="0">
                <a:solidFill>
                  <a:srgbClr val="0000FF"/>
                </a:solidFill>
              </a:rPr>
              <a:t>{</a:t>
            </a:r>
            <a:r>
              <a:rPr lang="ru-RU" b="1" dirty="0" smtClean="0">
                <a:solidFill>
                  <a:srgbClr val="0000FF"/>
                </a:solidFill>
              </a:rPr>
              <a:t>Вывод в лексикографическом порядке}</a:t>
            </a:r>
            <a:endParaRPr lang="en-US" b="1" dirty="0" smtClean="0">
              <a:solidFill>
                <a:srgbClr val="0000FF"/>
              </a:solidFill>
            </a:endParaRPr>
          </a:p>
          <a:p>
            <a:r>
              <a:rPr lang="en-US" b="1" dirty="0" smtClean="0"/>
              <a:t>  </a:t>
            </a:r>
            <a:r>
              <a:rPr lang="ru-RU" b="1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close(f2);                         {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Закрываем файл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f2}</a:t>
            </a:r>
          </a:p>
          <a:p>
            <a:r>
              <a:rPr lang="en-US" b="1" dirty="0" smtClean="0"/>
              <a:t>End.</a:t>
            </a:r>
            <a:endParaRPr lang="en-US" b="1" dirty="0"/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7929586" y="357166"/>
            <a:ext cx="1000132" cy="357190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text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28992" y="285728"/>
            <a:ext cx="3857652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Text </a:t>
            </a:r>
            <a:r>
              <a:rPr lang="ru-RU" sz="2800" b="1" dirty="0" smtClean="0"/>
              <a:t>используется для описания текстовых файлов</a:t>
            </a:r>
            <a:endParaRPr lang="ru-RU" sz="2800" b="1" dirty="0"/>
          </a:p>
        </p:txBody>
      </p:sp>
      <p:sp>
        <p:nvSpPr>
          <p:cNvPr id="11" name="Прямоугольник с одним вырезанным углом 10"/>
          <p:cNvSpPr/>
          <p:nvPr/>
        </p:nvSpPr>
        <p:spPr>
          <a:xfrm>
            <a:off x="7929586" y="928670"/>
            <a:ext cx="1000132" cy="357190"/>
          </a:xfrm>
          <a:prstGeom prst="snip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857232"/>
            <a:ext cx="4572000" cy="181588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800" dirty="0"/>
              <a:t> </a:t>
            </a:r>
            <a:r>
              <a:rPr lang="en-US" sz="2800" b="1" dirty="0" smtClean="0">
                <a:solidFill>
                  <a:srgbClr val="FF0000"/>
                </a:solidFill>
              </a:rPr>
              <a:t>Char</a:t>
            </a:r>
            <a:r>
              <a:rPr lang="en-US" sz="2800" b="1" dirty="0" smtClean="0"/>
              <a:t> - </a:t>
            </a:r>
            <a:r>
              <a:rPr lang="ru-RU" sz="2800" dirty="0" smtClean="0"/>
              <a:t>описывает переменные </a:t>
            </a:r>
            <a:r>
              <a:rPr lang="ru-RU" sz="2800" b="1" dirty="0" smtClean="0"/>
              <a:t>символьного типа, значением</a:t>
            </a:r>
            <a:r>
              <a:rPr lang="ru-RU" sz="2800" dirty="0" smtClean="0"/>
              <a:t> может быть </a:t>
            </a:r>
            <a:r>
              <a:rPr lang="ru-RU" sz="2800" b="1" dirty="0" smtClean="0"/>
              <a:t>любой символ</a:t>
            </a:r>
            <a:endParaRPr lang="ru-RU" sz="2800" b="1" dirty="0"/>
          </a:p>
        </p:txBody>
      </p:sp>
      <p:sp>
        <p:nvSpPr>
          <p:cNvPr id="13" name="Прямоугольник с одним вырезанным углом 12"/>
          <p:cNvSpPr/>
          <p:nvPr/>
        </p:nvSpPr>
        <p:spPr>
          <a:xfrm>
            <a:off x="7929586" y="1428736"/>
            <a:ext cx="1000132" cy="357190"/>
          </a:xfrm>
          <a:prstGeom prst="snip1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longint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3286116" y="1428736"/>
            <a:ext cx="4857784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Longint</a:t>
            </a:r>
            <a:r>
              <a:rPr lang="en-US" sz="2800" dirty="0" smtClean="0"/>
              <a:t> – </a:t>
            </a:r>
            <a:r>
              <a:rPr lang="ru-RU" sz="2800" b="1" dirty="0" smtClean="0"/>
              <a:t>целочисленный тип</a:t>
            </a:r>
            <a:r>
              <a:rPr lang="en-US" sz="2800" b="1" dirty="0"/>
              <a:t>;</a:t>
            </a:r>
            <a:r>
              <a:rPr lang="ru-RU" sz="2800" b="1" dirty="0" smtClean="0"/>
              <a:t> </a:t>
            </a:r>
            <a:r>
              <a:rPr lang="en-US" sz="2800" b="1" dirty="0" smtClean="0"/>
              <a:t>[-2 </a:t>
            </a:r>
            <a:r>
              <a:rPr lang="ru-RU" sz="2800" b="1" dirty="0" smtClean="0"/>
              <a:t>млрд. .. 2 </a:t>
            </a:r>
            <a:r>
              <a:rPr lang="ru-RU" sz="2800" b="1" dirty="0" err="1" smtClean="0"/>
              <a:t>млрд</a:t>
            </a:r>
            <a:r>
              <a:rPr lang="en-US" sz="2800" b="1" dirty="0"/>
              <a:t>.</a:t>
            </a:r>
            <a:r>
              <a:rPr lang="en-US" sz="2800" b="1" dirty="0" smtClean="0"/>
              <a:t>]</a:t>
            </a:r>
            <a:endParaRPr lang="ru-RU" sz="2800" b="1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4" grpId="0" animBg="1"/>
      <p:bldP spid="4" grpId="1" animBg="1"/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611</Words>
  <Application>Microsoft Office PowerPoint</Application>
  <PresentationFormat>Экран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Основные направления подготовки учащихся к олимпиаде по информатике. Решение олимпиадных задач</vt:lpstr>
      <vt:lpstr>Слайд 2</vt:lpstr>
      <vt:lpstr>Первый уровень подготовки(муниципальный) </vt:lpstr>
      <vt:lpstr>Методика обучения </vt:lpstr>
      <vt:lpstr>Этапы решения задачи: </vt:lpstr>
      <vt:lpstr>Слайд 6</vt:lpstr>
      <vt:lpstr>Основная группа </vt:lpstr>
      <vt:lpstr> 9-11 класс </vt:lpstr>
      <vt:lpstr>Слайд 9</vt:lpstr>
      <vt:lpstr>Слайд 10</vt:lpstr>
      <vt:lpstr>Слайд 11</vt:lpstr>
      <vt:lpstr>Слайд 12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при подготовке учащихся к олимпиаде по информатике. Решение олимпиадных задач</dc:title>
  <dc:creator>Вадим</dc:creator>
  <cp:lastModifiedBy>Вадим</cp:lastModifiedBy>
  <cp:revision>49</cp:revision>
  <dcterms:created xsi:type="dcterms:W3CDTF">2011-11-27T14:28:01Z</dcterms:created>
  <dcterms:modified xsi:type="dcterms:W3CDTF">2011-11-27T22:38:01Z</dcterms:modified>
</cp:coreProperties>
</file>