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7"/>
  </p:notesMasterIdLst>
  <p:sldIdLst>
    <p:sldId id="260" r:id="rId2"/>
    <p:sldId id="256" r:id="rId3"/>
    <p:sldId id="261" r:id="rId4"/>
    <p:sldId id="257" r:id="rId5"/>
    <p:sldId id="262" r:id="rId6"/>
    <p:sldId id="273" r:id="rId7"/>
    <p:sldId id="263" r:id="rId8"/>
    <p:sldId id="270" r:id="rId9"/>
    <p:sldId id="268" r:id="rId10"/>
    <p:sldId id="264" r:id="rId11"/>
    <p:sldId id="267" r:id="rId12"/>
    <p:sldId id="271" r:id="rId13"/>
    <p:sldId id="272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00FF"/>
    <a:srgbClr val="00297A"/>
    <a:srgbClr val="FEFCCE"/>
    <a:srgbClr val="FEFCDA"/>
    <a:srgbClr val="FDFAC7"/>
    <a:srgbClr val="D9D1B9"/>
    <a:srgbClr val="DED8B4"/>
    <a:srgbClr val="DBD4AD"/>
    <a:srgbClr val="E8E4CA"/>
    <a:srgbClr val="F5F4D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4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A8059-EA49-450F-B0AE-A13B92F446DE}" type="datetimeFigureOut">
              <a:rPr lang="ru-RU" smtClean="0"/>
              <a:pPr/>
              <a:t>30.01.2009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2F162-2B4F-415C-88E8-13AE5D767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9219" name="Picture 3" descr="minisp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</p:spPr>
      </p:pic>
      <p:sp>
        <p:nvSpPr>
          <p:cNvPr id="9220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9221" name="Picture 5" descr="minispir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08FEE85-7E79-40B3-A281-7971F82DBF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4AB0B-2128-4921-9D58-E08BABCDC5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B6547-FAB5-4ACA-946B-AE0A097E90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1D209-E393-4EC6-A044-42A68E2062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AEE7B-C604-4606-BF19-7573707492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E736F-2B6C-45E7-A0EB-1D4C9055AB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A177F-86D3-4946-A807-35BA4DF4E9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DBBEE-2AC4-4B02-9DA9-EDDBE1225F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87793-B0EA-4DD9-B886-0C5DBF1D54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9F0F2-17DF-4B97-84D6-BB6C44BEF8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751C5-2861-4A51-9340-33A6BD3D4A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6" name="Picture 4" descr="minispir"/>
          <p:cNvPicPr>
            <a:picLocks noChangeAspect="1" noChangeArrowheads="1"/>
          </p:cNvPicPr>
          <p:nvPr/>
        </p:nvPicPr>
        <p:blipFill>
          <a:blip r:embed="rId13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</p:spPr>
      </p:pic>
      <p:pic>
        <p:nvPicPr>
          <p:cNvPr id="8197" name="Picture 5" descr="minispir"/>
          <p:cNvPicPr>
            <a:picLocks noChangeAspect="1" noChangeArrowheads="1"/>
          </p:cNvPicPr>
          <p:nvPr/>
        </p:nvPicPr>
        <p:blipFill>
          <a:blip r:embed="rId1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857CD-AA49-47EF-9787-2FDD6488261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4;&#1091;&#1079;&#1099;&#1082;&#1072;%20&#1084;&#1072;&#1084;&#1072;\&#1054;%20&#1047;%20&#1048;%20%20%20&#1054;%20&#1047;%20&#1041;%20&#1054;%20&#1056;%20&#1053;.mp3" TargetMode="Externa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4;&#1091;&#1079;&#1099;&#1082;&#1072;%20&#1084;&#1072;&#1084;&#1072;\&#1055;&#1088;&#1080;&#1074;&#1077;&#1090;%20&#1084;&#1086;&#1088;&#1080;&#1082;&#1086;&#1085;&#1077;.mp3" TargetMode="Externa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Algeb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57213"/>
            <a:ext cx="7239000" cy="5572125"/>
          </a:xfrm>
          <a:prstGeom prst="rect">
            <a:avLst/>
          </a:prstGeom>
          <a:noFill/>
        </p:spPr>
      </p:pic>
      <p:pic>
        <p:nvPicPr>
          <p:cNvPr id="10244" name="Picture 4" descr="Algebra"/>
          <p:cNvPicPr>
            <a:picLocks noChangeAspect="1" noChangeArrowheads="1"/>
          </p:cNvPicPr>
          <p:nvPr/>
        </p:nvPicPr>
        <p:blipFill>
          <a:blip r:embed="rId2"/>
          <a:srcRect t="10577" r="40277" b="80876"/>
          <a:stretch>
            <a:fillRect/>
          </a:stretch>
        </p:blipFill>
        <p:spPr bwMode="auto">
          <a:xfrm>
            <a:off x="1295400" y="609600"/>
            <a:ext cx="4800600" cy="381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Тренинг-соревнование </a:t>
            </a:r>
            <a:b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</a:t>
            </a:r>
            <a:r>
              <a:rPr lang="ru-RU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Учимся на  чужих ошибках» 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285852" y="1785926"/>
          <a:ext cx="3322343" cy="4381918"/>
        </p:xfrm>
        <a:graphic>
          <a:graphicData uri="http://schemas.openxmlformats.org/drawingml/2006/table">
            <a:tbl>
              <a:tblPr/>
              <a:tblGrid>
                <a:gridCol w="3322343"/>
              </a:tblGrid>
              <a:tr h="947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Решите уравнение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Воспользуемся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формулой преобразования разности логарифмов в логарифм частного, получаем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откуда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Решив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последнее уравнение, находим </a:t>
                      </a:r>
                      <a:r>
                        <a:rPr lang="ru-RU" sz="1800" baseline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= 5.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= 5.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5110162" y="1785926"/>
          <a:ext cx="3419475" cy="4357718"/>
        </p:xfrm>
        <a:graphic>
          <a:graphicData uri="http://schemas.openxmlformats.org/drawingml/2006/table">
            <a:tbl>
              <a:tblPr/>
              <a:tblGrid>
                <a:gridCol w="3419475"/>
              </a:tblGrid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Решите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уравнение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8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Воспользуемся формулой преобразования суммы логарифмов в логарифм произведения.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Получим	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= 1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откуда (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х-1)(х-3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) = 3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-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4х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 = 3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Корнями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последнего уравнения являются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и 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Ответ: 0 ; 4.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929066"/>
            <a:ext cx="1285884" cy="285752"/>
          </a:xfrm>
          <a:prstGeom prst="rect">
            <a:avLst/>
          </a:prstGeom>
          <a:noFill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4429132"/>
            <a:ext cx="214314" cy="336779"/>
          </a:xfrm>
          <a:prstGeom prst="rect">
            <a:avLst/>
          </a:prstGeom>
          <a:noFill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5000636"/>
            <a:ext cx="561976" cy="280988"/>
          </a:xfrm>
          <a:prstGeom prst="rect">
            <a:avLst/>
          </a:prstGeom>
          <a:noFill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5000636"/>
            <a:ext cx="610471" cy="285752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214554"/>
            <a:ext cx="2590800" cy="276225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071942"/>
            <a:ext cx="1228725" cy="495300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572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572008"/>
            <a:ext cx="828675" cy="495300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572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2214554"/>
            <a:ext cx="2590800" cy="276225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</a:rPr>
              <a:t/>
            </a:r>
            <a:br>
              <a:rPr lang="ru-RU" b="1" i="1" dirty="0" smtClean="0">
                <a:solidFill>
                  <a:srgbClr val="0000FF"/>
                </a:solidFill>
              </a:rPr>
            </a:br>
            <a:r>
              <a:rPr lang="ru-RU" sz="4000" b="1" i="1" dirty="0" smtClean="0">
                <a:solidFill>
                  <a:srgbClr val="0000FF"/>
                </a:solidFill>
              </a:rPr>
              <a:t>Комментарий к решению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u="sng" dirty="0" smtClean="0"/>
              <a:t>Вариант 1</a:t>
            </a:r>
          </a:p>
          <a:p>
            <a:pPr algn="ctr">
              <a:buNone/>
            </a:pPr>
            <a:endParaRPr lang="ru-RU" sz="2000" u="sng" dirty="0" smtClean="0"/>
          </a:p>
          <a:p>
            <a:pPr>
              <a:buNone/>
            </a:pPr>
            <a:r>
              <a:rPr lang="ru-RU" sz="2000" dirty="0" smtClean="0"/>
              <a:t>Приведенное решение неверно. В нем не найдено ОДЗ исходного уравнения. Представив правую часть  в виде </a:t>
            </a:r>
          </a:p>
          <a:p>
            <a:pPr>
              <a:buNone/>
            </a:pPr>
            <a:r>
              <a:rPr lang="ru-RU" sz="2000" dirty="0" smtClean="0"/>
              <a:t>получим </a:t>
            </a:r>
          </a:p>
          <a:p>
            <a:pPr>
              <a:buNone/>
            </a:pPr>
            <a:r>
              <a:rPr lang="ru-RU" sz="2000" dirty="0" smtClean="0"/>
              <a:t>Решение  последнего уравнения  </a:t>
            </a:r>
            <a:r>
              <a:rPr lang="ru-RU" sz="2000" dirty="0" err="1" smtClean="0"/>
              <a:t>х</a:t>
            </a:r>
            <a:r>
              <a:rPr lang="ru-RU" sz="2000" dirty="0" smtClean="0"/>
              <a:t> = 3 – удовлетворяет ОДЗ.</a:t>
            </a:r>
          </a:p>
          <a:p>
            <a:pPr>
              <a:buNone/>
            </a:pPr>
            <a:r>
              <a:rPr lang="ru-RU" sz="2000" dirty="0" smtClean="0"/>
              <a:t>Ответ: </a:t>
            </a:r>
            <a:r>
              <a:rPr lang="ru-RU" sz="2000" dirty="0" err="1" smtClean="0"/>
              <a:t>х</a:t>
            </a:r>
            <a:r>
              <a:rPr lang="ru-RU" sz="2000" dirty="0" smtClean="0"/>
              <a:t> = 3.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u="sng" dirty="0" smtClean="0"/>
              <a:t>Вариант 2.</a:t>
            </a:r>
            <a:r>
              <a:rPr lang="ru-RU" sz="2000" dirty="0" smtClean="0"/>
              <a:t> </a:t>
            </a:r>
          </a:p>
          <a:p>
            <a:pPr algn="ctr"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Приведенное решение неверно. В нем не найдено ОДЗ исходного уравнения. Легко установить, что решение х=4 удовлетворяет исходному уравнению, а </a:t>
            </a:r>
            <a:r>
              <a:rPr lang="ru-RU" sz="2000" dirty="0" err="1" smtClean="0"/>
              <a:t>х</a:t>
            </a:r>
            <a:r>
              <a:rPr lang="ru-RU" sz="2000" dirty="0" smtClean="0"/>
              <a:t> = 0 – нет.</a:t>
            </a:r>
          </a:p>
          <a:p>
            <a:pPr>
              <a:buNone/>
            </a:pPr>
            <a:r>
              <a:rPr lang="ru-RU" sz="2000" dirty="0" smtClean="0"/>
              <a:t>Ответ: </a:t>
            </a:r>
            <a:r>
              <a:rPr lang="ru-RU" sz="2000" dirty="0" err="1" smtClean="0"/>
              <a:t>х</a:t>
            </a:r>
            <a:r>
              <a:rPr lang="ru-RU" sz="2000" dirty="0" smtClean="0"/>
              <a:t> = 4.</a:t>
            </a:r>
            <a:endParaRPr lang="ru-RU" sz="2000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786190"/>
            <a:ext cx="885825" cy="2762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5720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071942"/>
            <a:ext cx="828675" cy="495300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572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 animBg="1"/>
      <p:bldP spid="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66800" y="714356"/>
            <a:ext cx="7620000" cy="642942"/>
          </a:xfrm>
        </p:spPr>
        <p:txBody>
          <a:bodyPr/>
          <a:lstStyle/>
          <a:p>
            <a:pPr marL="468000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ea typeface="Times New Roman" pitchFamily="18" charset="0"/>
                <a:cs typeface="Times New Roman" pitchFamily="18" charset="0"/>
              </a:rPr>
              <a:t>Логарифмическая комедия </a:t>
            </a:r>
            <a:br>
              <a:rPr lang="ru-RU" sz="32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FF"/>
                </a:solidFill>
                <a:ea typeface="Times New Roman" pitchFamily="18" charset="0"/>
                <a:cs typeface="Times New Roman" pitchFamily="18" charset="0"/>
              </a:rPr>
              <a:t>«Найди ошибку» </a:t>
            </a:r>
            <a:br>
              <a:rPr lang="ru-RU" sz="3600" b="1" i="1" dirty="0" smtClean="0">
                <a:solidFill>
                  <a:srgbClr val="0000FF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rgbClr val="0000FF"/>
              </a:solidFill>
            </a:endParaRPr>
          </a:p>
        </p:txBody>
      </p:sp>
      <p:pic>
        <p:nvPicPr>
          <p:cNvPr id="33" name="Picture 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14810" y="1714488"/>
            <a:ext cx="1071570" cy="440429"/>
          </a:xfrm>
          <a:prstGeom prst="rect">
            <a:avLst/>
          </a:prstGeom>
          <a:noFill/>
        </p:spPr>
      </p:pic>
      <p:sp>
        <p:nvSpPr>
          <p:cNvPr id="34" name="Содержимое 33"/>
          <p:cNvSpPr>
            <a:spLocks noGrp="1"/>
          </p:cNvSpPr>
          <p:nvPr>
            <p:ph sz="half" idx="2"/>
          </p:nvPr>
        </p:nvSpPr>
        <p:spPr>
          <a:xfrm>
            <a:off x="1142976" y="5143512"/>
            <a:ext cx="7543824" cy="1214446"/>
          </a:xfrm>
        </p:spPr>
        <p:txBody>
          <a:bodyPr/>
          <a:lstStyle/>
          <a:p>
            <a:pPr marL="0" lvl="0" indent="-514350">
              <a:spcBef>
                <a:spcPts val="0"/>
              </a:spcBef>
              <a:buNone/>
            </a:pPr>
            <a:endParaRPr lang="ru-RU" sz="2000" dirty="0" smtClean="0">
              <a:solidFill>
                <a:srgbClr val="0000FF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571744"/>
            <a:ext cx="2143140" cy="519113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3429000"/>
            <a:ext cx="238125" cy="276225"/>
          </a:xfrm>
          <a:prstGeom prst="rect">
            <a:avLst/>
          </a:prstGeom>
          <a:noFill/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3357562"/>
            <a:ext cx="357190" cy="492676"/>
          </a:xfrm>
          <a:prstGeom prst="rect">
            <a:avLst/>
          </a:prstGeom>
          <a:noFill/>
        </p:spPr>
      </p:pic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1142976" y="1357299"/>
            <a:ext cx="6643734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Доказательство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5720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45720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45720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457200" y="2943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57200" y="3390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457200" y="3667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6143636" y="3357562"/>
            <a:ext cx="24288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Разделим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1785918" y="3857628"/>
            <a:ext cx="5257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Получим  2 &gt; 3.</a:t>
            </a:r>
            <a:endParaRPr kumimoji="0" lang="ru-RU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643182"/>
            <a:ext cx="214314" cy="428625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643182"/>
            <a:ext cx="142876" cy="428625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714620"/>
            <a:ext cx="266700" cy="304800"/>
          </a:xfrm>
          <a:prstGeom prst="rect">
            <a:avLst/>
          </a:prstGeom>
          <a:noFill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571744"/>
            <a:ext cx="571501" cy="504825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571744"/>
            <a:ext cx="571504" cy="50482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714620"/>
            <a:ext cx="266700" cy="3048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286124"/>
            <a:ext cx="2128838" cy="504825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357562"/>
            <a:ext cx="1452563" cy="428625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143240" y="278605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&gt;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45720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45720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643042" y="278605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&gt;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457200" y="2628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57200" y="2933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57200" y="3438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0" y="3743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00FF"/>
                </a:solidFill>
              </a:rPr>
              <a:t>Критерии оценивания</a:t>
            </a:r>
            <a:endParaRPr lang="ru-RU" sz="4000" b="1" i="1" dirty="0">
              <a:solidFill>
                <a:srgbClr val="0000FF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66800" y="2143115"/>
          <a:ext cx="7620000" cy="33394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19514"/>
                <a:gridCol w="3900486"/>
              </a:tblGrid>
              <a:tr h="557217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заработанных баллов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Ваша оценка</a:t>
                      </a:r>
                      <a:endParaRPr lang="ru-RU" sz="2400" dirty="0"/>
                    </a:p>
                  </a:txBody>
                  <a:tcPr/>
                </a:tc>
              </a:tr>
              <a:tr h="55721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- 21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Отлично!</a:t>
                      </a:r>
                      <a:endParaRPr lang="ru-RU" sz="2000" b="1" dirty="0"/>
                    </a:p>
                  </a:txBody>
                  <a:tcPr/>
                </a:tc>
              </a:tr>
              <a:tr h="55721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16 - 18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Хорошо!</a:t>
                      </a:r>
                      <a:endParaRPr lang="ru-RU" sz="2000" b="1" dirty="0"/>
                    </a:p>
                  </a:txBody>
                  <a:tcPr/>
                </a:tc>
              </a:tr>
              <a:tr h="55721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12 - 15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Нужно  еще самостоятельно поработать дома</a:t>
                      </a:r>
                      <a:endParaRPr lang="ru-RU" sz="2000" b="1" dirty="0"/>
                    </a:p>
                  </a:txBody>
                  <a:tcPr/>
                </a:tc>
              </a:tr>
              <a:tr h="557217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менее 12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Надо бить тревогу!  Все силы - на математику!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Поговорки</a:t>
            </a:r>
            <a:b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«Зеркало настроения»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1752600"/>
            <a:ext cx="7472386" cy="4605358"/>
          </a:xfrm>
        </p:spPr>
        <p:txBody>
          <a:bodyPr/>
          <a:lstStyle/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Собирай по ягодке – наберёшь кузовок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Дело мастера боится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Старая песня на новый лад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У страха глаза велики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Через тернии к звёздам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Грамоте учиться всегда пригодится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Где хотенье – там уменье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Терпение и труд всё перетрут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Ах, как я устал от этой суеты</a:t>
            </a:r>
          </a:p>
          <a:p>
            <a:pPr indent="-504000">
              <a:lnSpc>
                <a:spcPct val="80000"/>
              </a:lnSpc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00297A"/>
                </a:solidFill>
                <a:latin typeface="Monotype Corsiva" pitchFamily="66" charset="0"/>
              </a:rPr>
              <a:t>Без труда не вытащишь рыбку из пруда</a:t>
            </a:r>
          </a:p>
          <a:p>
            <a:endParaRPr lang="ru-RU" dirty="0"/>
          </a:p>
        </p:txBody>
      </p:sp>
      <p:pic>
        <p:nvPicPr>
          <p:cNvPr id="6" name="Picture 10" descr="дв с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786058"/>
            <a:ext cx="2449513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 З И   О З Б О Р 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2851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 rot="-976050">
            <a:off x="990600" y="2667000"/>
            <a:ext cx="77724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31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96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всем за работу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928670"/>
            <a:ext cx="7721600" cy="350046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Решение показательных и логарифмических уравнений</a:t>
            </a:r>
            <a:endParaRPr lang="ru-RU" sz="5400" u="sng" dirty="0">
              <a:solidFill>
                <a:srgbClr val="C0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4500570"/>
            <a:ext cx="7743828" cy="1643074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НАШ ОТВЕТ ЕГЭ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714356"/>
            <a:ext cx="6429420" cy="5715040"/>
          </a:xfrm>
        </p:spPr>
        <p:txBody>
          <a:bodyPr/>
          <a:lstStyle/>
          <a:p>
            <a:pPr algn="r"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</a:t>
            </a: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науке нет широкой столбовой </a:t>
            </a:r>
          </a:p>
          <a:p>
            <a:pPr algn="r">
              <a:buNone/>
            </a:pP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дороги и только тот достигнет ее</a:t>
            </a:r>
          </a:p>
          <a:p>
            <a:pPr algn="r">
              <a:buNone/>
            </a:pP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сияющих вершин, кто не страшась </a:t>
            </a:r>
          </a:p>
          <a:p>
            <a:pPr algn="r">
              <a:buNone/>
            </a:pP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усталости карабкается по ее</a:t>
            </a:r>
          </a:p>
          <a:p>
            <a:pPr algn="r">
              <a:buNone/>
            </a:pPr>
            <a:r>
              <a:rPr 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каменистым </a:t>
            </a: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тропам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r">
              <a:buNone/>
            </a:pP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К.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Маркс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Picture 1034" descr="Книжная линия Education+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572008"/>
            <a:ext cx="3000396" cy="17145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1" i="1" dirty="0">
                <a:solidFill>
                  <a:srgbClr val="0000FF"/>
                </a:solidFill>
              </a:rPr>
              <a:t>Распределите данные уравнения </a:t>
            </a:r>
            <a:r>
              <a:rPr lang="ru-RU" sz="2800" b="1" i="1" dirty="0" smtClean="0">
                <a:solidFill>
                  <a:srgbClr val="0000FF"/>
                </a:solidFill>
              </a:rPr>
              <a:t>в группы</a:t>
            </a: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объясните, по какому признаку вы это сделали:</a:t>
            </a:r>
            <a:r>
              <a:rPr lang="ru-RU" sz="2800" b="1" i="1" dirty="0" smtClean="0">
                <a:solidFill>
                  <a:srgbClr val="0000FF"/>
                </a:solidFill>
              </a:rPr>
              <a:t> </a:t>
            </a:r>
            <a:r>
              <a:rPr lang="ru-RU" sz="2400" b="1" i="1" dirty="0" smtClean="0"/>
              <a:t>  </a:t>
            </a:r>
            <a:endParaRPr lang="ru-RU" sz="2400" b="1" i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71538" y="1857364"/>
            <a:ext cx="3800500" cy="4114800"/>
          </a:xfrm>
        </p:spPr>
        <p:txBody>
          <a:bodyPr/>
          <a:lstStyle/>
          <a:p>
            <a:pPr marL="0" indent="-360000" algn="just">
              <a:spcBef>
                <a:spcPts val="0"/>
              </a:spcBef>
              <a:buNone/>
            </a:pP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sz="2000" dirty="0" smtClean="0"/>
          </a:p>
          <a:p>
            <a:pPr marL="97200" indent="-457200" algn="just">
              <a:spcBef>
                <a:spcPts val="0"/>
              </a:spcBef>
              <a:buFont typeface="+mj-lt"/>
              <a:buAutoNum type="alphaLcParenR"/>
            </a:pPr>
            <a:endParaRPr lang="ru-RU" dirty="0" smtClean="0"/>
          </a:p>
          <a:p>
            <a:pPr marL="0" indent="-360000" algn="just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-360000" algn="just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r>
              <a:rPr lang="ru-RU" sz="2400" dirty="0" smtClean="0"/>
              <a:t>Сведение уравнений к виду</a:t>
            </a:r>
          </a:p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endParaRPr lang="ru-RU" sz="2400" dirty="0" smtClean="0"/>
          </a:p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Метод введения новой переменной.</a:t>
            </a:r>
          </a:p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Использование определения логарифма.</a:t>
            </a:r>
          </a:p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Потенцирование исходного уравнения.</a:t>
            </a:r>
          </a:p>
          <a:p>
            <a:pPr marL="154350" indent="-514350" algn="just"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Функционально-графический метод.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4572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45720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45720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45720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45720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5720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45720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9" name="Rectangle 19"/>
          <p:cNvSpPr>
            <a:spLocks noChangeArrowheads="1"/>
          </p:cNvSpPr>
          <p:nvPr/>
        </p:nvSpPr>
        <p:spPr bwMode="auto">
          <a:xfrm>
            <a:off x="68580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6858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01" name="Picture 3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2214554"/>
            <a:ext cx="1066800" cy="314325"/>
          </a:xfrm>
          <a:prstGeom prst="rect">
            <a:avLst/>
          </a:prstGeom>
          <a:noFill/>
        </p:spPr>
      </p:pic>
      <p:pic>
        <p:nvPicPr>
          <p:cNvPr id="11300" name="Picture 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2571744"/>
            <a:ext cx="1019175" cy="304800"/>
          </a:xfrm>
          <a:prstGeom prst="rect">
            <a:avLst/>
          </a:prstGeom>
          <a:noFill/>
        </p:spPr>
      </p:pic>
      <p:pic>
        <p:nvPicPr>
          <p:cNvPr id="11299" name="Picture 3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000372"/>
            <a:ext cx="1943100" cy="304800"/>
          </a:xfrm>
          <a:prstGeom prst="rect">
            <a:avLst/>
          </a:prstGeom>
          <a:noFill/>
        </p:spPr>
      </p:pic>
      <p:pic>
        <p:nvPicPr>
          <p:cNvPr id="11298" name="Picture 3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500438"/>
            <a:ext cx="1657350" cy="304800"/>
          </a:xfrm>
          <a:prstGeom prst="rect">
            <a:avLst/>
          </a:prstGeom>
          <a:noFill/>
        </p:spPr>
      </p:pic>
      <p:pic>
        <p:nvPicPr>
          <p:cNvPr id="11297" name="Picture 3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000504"/>
            <a:ext cx="3038475" cy="314325"/>
          </a:xfrm>
          <a:prstGeom prst="rect">
            <a:avLst/>
          </a:prstGeom>
          <a:noFill/>
        </p:spPr>
      </p:pic>
      <p:pic>
        <p:nvPicPr>
          <p:cNvPr id="11296" name="Picture 3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429132"/>
            <a:ext cx="1362075" cy="304800"/>
          </a:xfrm>
          <a:prstGeom prst="rect">
            <a:avLst/>
          </a:prstGeom>
          <a:noFill/>
        </p:spPr>
      </p:pic>
      <p:pic>
        <p:nvPicPr>
          <p:cNvPr id="11295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4929198"/>
            <a:ext cx="3362325" cy="314325"/>
          </a:xfrm>
          <a:prstGeom prst="rect">
            <a:avLst/>
          </a:prstGeom>
          <a:noFill/>
        </p:spPr>
      </p:pic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3" name="Rectangle 39"/>
          <p:cNvSpPr>
            <a:spLocks noChangeArrowheads="1"/>
          </p:cNvSpPr>
          <p:nvPr/>
        </p:nvSpPr>
        <p:spPr bwMode="auto">
          <a:xfrm>
            <a:off x="45720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45720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4572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6" name="Rectangle 42"/>
          <p:cNvSpPr>
            <a:spLocks noChangeArrowheads="1"/>
          </p:cNvSpPr>
          <p:nvPr/>
        </p:nvSpPr>
        <p:spPr bwMode="auto">
          <a:xfrm>
            <a:off x="45720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457200" y="200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457200" y="2305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9" name="Rectangle 45"/>
          <p:cNvSpPr>
            <a:spLocks noChangeArrowheads="1"/>
          </p:cNvSpPr>
          <p:nvPr/>
        </p:nvSpPr>
        <p:spPr bwMode="auto">
          <a:xfrm>
            <a:off x="457200" y="2619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11" name="Picture 4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285992"/>
            <a:ext cx="1114425" cy="295275"/>
          </a:xfrm>
          <a:prstGeom prst="rect">
            <a:avLst/>
          </a:prstGeom>
          <a:noFill/>
        </p:spPr>
      </p:pic>
      <p:pic>
        <p:nvPicPr>
          <p:cNvPr id="11310" name="Picture 4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643182"/>
            <a:ext cx="1857375" cy="276225"/>
          </a:xfrm>
          <a:prstGeom prst="rect">
            <a:avLst/>
          </a:prstGeom>
          <a:noFill/>
        </p:spPr>
      </p:pic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68580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68580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00FF"/>
                </a:solidFill>
              </a:rPr>
              <a:t>Ключ к решению:</a:t>
            </a:r>
            <a:endParaRPr lang="ru-RU" sz="4000" b="1" i="1" dirty="0">
              <a:solidFill>
                <a:srgbClr val="0000FF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357422" y="1752600"/>
            <a:ext cx="2443178" cy="4114800"/>
          </a:xfrm>
        </p:spPr>
        <p:txBody>
          <a:bodyPr/>
          <a:lstStyle/>
          <a:p>
            <a:pPr marL="571500" indent="-571500">
              <a:buClr>
                <a:srgbClr val="C00000"/>
              </a:buClr>
              <a:buFont typeface="+mj-lt"/>
              <a:buAutoNum type="romanUcPeriod"/>
            </a:pPr>
            <a:r>
              <a:rPr lang="ru-RU" sz="2800" dirty="0" smtClean="0"/>
              <a:t>группа</a:t>
            </a:r>
            <a:endParaRPr lang="ru-RU" sz="2800" dirty="0" smtClean="0">
              <a:solidFill>
                <a:srgbClr val="0000FF"/>
              </a:solidFill>
            </a:endParaRPr>
          </a:p>
          <a:p>
            <a:pPr marL="571500" indent="-571500">
              <a:buClr>
                <a:srgbClr val="C00000"/>
              </a:buClr>
              <a:buFont typeface="+mj-lt"/>
              <a:buAutoNum type="romanUcPeriod"/>
            </a:pPr>
            <a:r>
              <a:rPr lang="ru-RU" sz="2800" dirty="0" smtClean="0"/>
              <a:t>группа</a:t>
            </a:r>
            <a:endParaRPr lang="ru-RU" sz="2800" dirty="0" smtClean="0">
              <a:solidFill>
                <a:srgbClr val="0000FF"/>
              </a:solidFill>
            </a:endParaRPr>
          </a:p>
          <a:p>
            <a:pPr marL="571500" indent="-571500">
              <a:buClr>
                <a:srgbClr val="C00000"/>
              </a:buClr>
              <a:buFont typeface="+mj-lt"/>
              <a:buAutoNum type="romanUcPeriod"/>
            </a:pPr>
            <a:r>
              <a:rPr lang="ru-RU" sz="2800" dirty="0" smtClean="0"/>
              <a:t>группа</a:t>
            </a:r>
            <a:endParaRPr lang="ru-RU" sz="2800" dirty="0" smtClean="0">
              <a:solidFill>
                <a:srgbClr val="0000FF"/>
              </a:solidFill>
            </a:endParaRPr>
          </a:p>
          <a:p>
            <a:pPr marL="571500" indent="-571500">
              <a:buClr>
                <a:srgbClr val="C00000"/>
              </a:buClr>
              <a:buFont typeface="+mj-lt"/>
              <a:buAutoNum type="romanUcPeriod"/>
            </a:pPr>
            <a:r>
              <a:rPr lang="ru-RU" sz="2800" dirty="0" smtClean="0"/>
              <a:t>группа</a:t>
            </a:r>
            <a:endParaRPr lang="ru-RU" sz="2800" dirty="0" smtClean="0">
              <a:solidFill>
                <a:srgbClr val="0000FF"/>
              </a:solidFill>
            </a:endParaRPr>
          </a:p>
          <a:p>
            <a:pPr marL="571500" indent="-571500">
              <a:buClr>
                <a:srgbClr val="C00000"/>
              </a:buClr>
              <a:buFont typeface="+mj-lt"/>
              <a:buAutoNum type="romanUcPeriod"/>
            </a:pPr>
            <a:r>
              <a:rPr lang="ru-RU" sz="2800" dirty="0" smtClean="0"/>
              <a:t>группа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1404950" cy="4114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1 , 4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3 , 5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4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7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2 , 6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404926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00FF"/>
                </a:solidFill>
              </a:rPr>
              <a:t>Работа </a:t>
            </a:r>
            <a:r>
              <a:rPr lang="ru-RU" sz="3600" b="1" i="1" smtClean="0">
                <a:solidFill>
                  <a:srgbClr val="0000FF"/>
                </a:solidFill>
              </a:rPr>
              <a:t>в группах</a:t>
            </a:r>
            <a:r>
              <a:rPr lang="ru-RU" sz="3600" b="1" i="1" dirty="0" smtClean="0">
                <a:solidFill>
                  <a:srgbClr val="0000FF"/>
                </a:solidFill>
              </a:rPr>
              <a:t/>
            </a:r>
            <a:br>
              <a:rPr lang="ru-RU" sz="3600" b="1" i="1" dirty="0" smtClean="0">
                <a:solidFill>
                  <a:srgbClr val="0000FF"/>
                </a:solidFill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28802"/>
            <a:ext cx="3733800" cy="40719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rgbClr val="0000FF"/>
                </a:solidFill>
              </a:rPr>
              <a:t>Вариант 1</a:t>
            </a:r>
          </a:p>
          <a:p>
            <a:pPr algn="ctr">
              <a:buNone/>
            </a:pPr>
            <a:endParaRPr lang="ru-RU" sz="1800" b="1" dirty="0" smtClean="0"/>
          </a:p>
          <a:p>
            <a:pPr algn="ctr">
              <a:buNone/>
            </a:pPr>
            <a:r>
              <a:rPr lang="ru-RU" sz="1800" b="1" dirty="0" smtClean="0"/>
              <a:t>Решите уравнение</a:t>
            </a: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1928802"/>
            <a:ext cx="3733800" cy="40719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b="1" smtClean="0">
                <a:solidFill>
                  <a:srgbClr val="0000FF"/>
                </a:solidFill>
              </a:rPr>
              <a:t>Вариант </a:t>
            </a:r>
            <a:r>
              <a:rPr lang="ru-RU" sz="2000" b="1" dirty="0" smtClean="0">
                <a:solidFill>
                  <a:srgbClr val="0000FF"/>
                </a:solidFill>
              </a:rPr>
              <a:t>2</a:t>
            </a:r>
          </a:p>
          <a:p>
            <a:pPr algn="ctr">
              <a:buNone/>
            </a:pPr>
            <a:endParaRPr lang="ru-RU" sz="1800" b="1" dirty="0" smtClean="0"/>
          </a:p>
          <a:p>
            <a:pPr algn="ctr">
              <a:buNone/>
            </a:pPr>
            <a:r>
              <a:rPr lang="ru-RU" sz="1800" b="1" dirty="0" smtClean="0"/>
              <a:t>Решите уравнение</a:t>
            </a:r>
            <a:endParaRPr lang="ru-RU" sz="18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643314"/>
            <a:ext cx="3214710" cy="64294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3643314"/>
            <a:ext cx="3071834" cy="500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714356"/>
            <a:ext cx="7620000" cy="809644"/>
          </a:xfrm>
        </p:spPr>
        <p:txBody>
          <a:bodyPr/>
          <a:lstStyle/>
          <a:p>
            <a:pPr lvl="0"/>
            <a:r>
              <a:rPr lang="ru-RU" sz="4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Проба сил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Тренировочный </a:t>
            </a:r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тест (в форме ЕГЭ)</a:t>
            </a:r>
          </a:p>
        </p:txBody>
      </p:sp>
      <p:pic>
        <p:nvPicPr>
          <p:cNvPr id="4" name="Рисунок 3" descr="chel1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357562"/>
            <a:ext cx="3286148" cy="2286016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8" name="Привет морико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 к тесту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42" y="2071679"/>
          <a:ext cx="6540544" cy="1798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354311">
                <a:tc gridSpan="8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ВАРИАНТ  1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626857"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 </a:t>
                      </a:r>
                    </a:p>
                    <a:p>
                      <a:pPr algn="ctr"/>
                      <a:r>
                        <a:rPr lang="ru-RU" sz="2000" dirty="0" smtClean="0"/>
                        <a:t>А</a:t>
                      </a:r>
                      <a:r>
                        <a:rPr lang="ru-RU" sz="2000" baseline="0" dirty="0" smtClean="0"/>
                        <a:t> 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В 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В 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С 1</a:t>
                      </a:r>
                      <a:endParaRPr lang="ru-RU" sz="2000" dirty="0"/>
                    </a:p>
                  </a:txBody>
                  <a:tcPr/>
                </a:tc>
              </a:tr>
              <a:tr h="661905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2,5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- 50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43042" y="4357695"/>
          <a:ext cx="6540544" cy="18008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398784">
                <a:tc gridSpan="8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ВАРИАНТ  2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600495"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 </a:t>
                      </a:r>
                    </a:p>
                    <a:p>
                      <a:pPr algn="ctr"/>
                      <a:r>
                        <a:rPr lang="ru-RU" sz="2000" dirty="0" smtClean="0"/>
                        <a:t>А</a:t>
                      </a:r>
                      <a:r>
                        <a:rPr lang="ru-RU" sz="2000" baseline="0" dirty="0" smtClean="0"/>
                        <a:t> 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В 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В 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С 1</a:t>
                      </a:r>
                      <a:endParaRPr lang="ru-RU" sz="2000" dirty="0"/>
                    </a:p>
                  </a:txBody>
                  <a:tcPr/>
                </a:tc>
              </a:tr>
              <a:tr h="643795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3,5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  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 - 50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752600"/>
            <a:ext cx="7077100" cy="4114800"/>
          </a:xfrm>
        </p:spPr>
        <p:txBody>
          <a:bodyPr/>
          <a:lstStyle/>
          <a:p>
            <a:pPr algn="r"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Monotype Corsiva" pitchFamily="66" charset="0"/>
              </a:rPr>
              <a:t>Совет  учиться  на  ошибках  других бесполезен; научиться  чему-либо можно  только  на  собственных ошибках.</a:t>
            </a:r>
          </a:p>
          <a:p>
            <a:pPr algn="r">
              <a:buNone/>
            </a:pPr>
            <a:r>
              <a:rPr lang="ru-RU" sz="3600" b="1" dirty="0" smtClean="0">
                <a:solidFill>
                  <a:srgbClr val="00297A"/>
                </a:solidFill>
                <a:latin typeface="Monotype Corsiva" pitchFamily="66" charset="0"/>
              </a:rPr>
              <a:t>Бернард Шоу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</TotalTime>
  <Words>405</Words>
  <Application>Microsoft PowerPoint</Application>
  <PresentationFormat>Экран (4:3)</PresentationFormat>
  <Paragraphs>184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Тетрадь</vt:lpstr>
      <vt:lpstr>Слайд 1</vt:lpstr>
      <vt:lpstr>Решение показательных и логарифмических уравнений</vt:lpstr>
      <vt:lpstr>Слайд 3</vt:lpstr>
      <vt:lpstr>Распределите данные уравнения в группы и объясните, по какому признаку вы это сделали:   </vt:lpstr>
      <vt:lpstr>Ключ к решению:</vt:lpstr>
      <vt:lpstr>Работа в группах </vt:lpstr>
      <vt:lpstr>Проба сил</vt:lpstr>
      <vt:lpstr>Ключ к тесту</vt:lpstr>
      <vt:lpstr>Слайд 9</vt:lpstr>
      <vt:lpstr>Тренинг-соревнование  «Учимся на  чужих ошибках» </vt:lpstr>
      <vt:lpstr> Комментарий к решению </vt:lpstr>
      <vt:lpstr> Логарифмическая комедия  «Найди ошибку»   </vt:lpstr>
      <vt:lpstr>Критерии оценивания</vt:lpstr>
      <vt:lpstr>Поговорки  «Зеркало настроения»</vt:lpstr>
      <vt:lpstr>Слайд 15</vt:lpstr>
    </vt:vector>
  </TitlesOfParts>
  <Company>Неизвестна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Квадратное уравнение. </dc:title>
  <dc:creator>Администратор</dc:creator>
  <cp:lastModifiedBy>Admin</cp:lastModifiedBy>
  <cp:revision>98</cp:revision>
  <dcterms:created xsi:type="dcterms:W3CDTF">2004-02-11T07:29:38Z</dcterms:created>
  <dcterms:modified xsi:type="dcterms:W3CDTF">2009-01-30T17:13:02Z</dcterms:modified>
</cp:coreProperties>
</file>