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15A894-997C-46BC-A1D3-B6A8220DDDB3}" type="datetimeFigureOut">
              <a:rPr lang="ru-RU" smtClean="0"/>
              <a:t>28.09.2011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CE37DE-799C-4EA2-B642-286CDAF110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Заключительный урок по теме: «Выражение и множество его значений»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Подготовка к контрольной работе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038600" cy="4625989"/>
          </a:xfrm>
        </p:spPr>
        <p:txBody>
          <a:bodyPr/>
          <a:lstStyle/>
          <a:p>
            <a:r>
              <a:rPr lang="ru-RU" dirty="0" smtClean="0"/>
              <a:t>Вариант 1</a:t>
            </a:r>
          </a:p>
          <a:p>
            <a:pPr marL="514350" indent="-514350">
              <a:buNone/>
            </a:pPr>
            <a:r>
              <a:rPr lang="ru-RU" dirty="0" smtClean="0"/>
              <a:t>1)0,45 – 0,87= -0,42;</a:t>
            </a:r>
          </a:p>
          <a:p>
            <a:pPr marL="514350" indent="-514350">
              <a:buNone/>
            </a:pPr>
            <a:r>
              <a:rPr lang="ru-RU" dirty="0" smtClean="0"/>
              <a:t>2)-0,42· 1/7= -0,06;</a:t>
            </a:r>
          </a:p>
          <a:p>
            <a:pPr marL="514350" indent="-514350">
              <a:buNone/>
            </a:pPr>
            <a:r>
              <a:rPr lang="ru-RU" dirty="0" smtClean="0"/>
              <a:t>3)0,16 + 0,06 = 0,22.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500174"/>
            <a:ext cx="4038600" cy="4625989"/>
          </a:xfrm>
        </p:spPr>
        <p:txBody>
          <a:bodyPr/>
          <a:lstStyle/>
          <a:p>
            <a:r>
              <a:rPr lang="ru-RU" dirty="0" smtClean="0"/>
              <a:t>Вариант 2</a:t>
            </a:r>
          </a:p>
          <a:p>
            <a:pPr marL="514350" indent="-514350">
              <a:buNone/>
            </a:pPr>
            <a:r>
              <a:rPr lang="ru-RU" dirty="0" smtClean="0"/>
              <a:t>1)5,16 + 4,12 = 9,28;</a:t>
            </a:r>
          </a:p>
          <a:p>
            <a:pPr marL="514350" indent="-514350">
              <a:buNone/>
            </a:pPr>
            <a:r>
              <a:rPr lang="ru-RU" dirty="0" smtClean="0"/>
              <a:t>2) 9,28 · 1/8 = 1,16;</a:t>
            </a:r>
          </a:p>
          <a:p>
            <a:pPr marL="514350" indent="-514350">
              <a:buNone/>
            </a:pPr>
            <a:r>
              <a:rPr lang="ru-RU" dirty="0" smtClean="0"/>
              <a:t>3) 1 – 1,16 = -0,16.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Проверка самостоятельной работы № 188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Подведение итогов</a:t>
            </a:r>
            <a:endParaRPr lang="ru-RU" dirty="0"/>
          </a:p>
        </p:txBody>
      </p:sp>
      <p:sp>
        <p:nvSpPr>
          <p:cNvPr id="7" name="Солнце 6"/>
          <p:cNvSpPr/>
          <p:nvPr/>
        </p:nvSpPr>
        <p:spPr>
          <a:xfrm>
            <a:off x="714348" y="1857364"/>
            <a:ext cx="2428892" cy="2286016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4214810" y="3214686"/>
            <a:ext cx="1643074" cy="1214446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олния 8"/>
          <p:cNvSpPr/>
          <p:nvPr/>
        </p:nvSpPr>
        <p:spPr>
          <a:xfrm>
            <a:off x="6715140" y="3929066"/>
            <a:ext cx="985838" cy="1857388"/>
          </a:xfrm>
          <a:prstGeom prst="lightningBol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Множество. Элемент множества.</a:t>
            </a:r>
          </a:p>
          <a:p>
            <a:r>
              <a:rPr lang="ru-RU" sz="3600" dirty="0" smtClean="0"/>
              <a:t>Подмножество.</a:t>
            </a:r>
          </a:p>
          <a:p>
            <a:r>
              <a:rPr lang="ru-RU" sz="3600" dirty="0" smtClean="0"/>
              <a:t>Числовые выражения.</a:t>
            </a:r>
          </a:p>
          <a:p>
            <a:r>
              <a:rPr lang="ru-RU" sz="3600" dirty="0" smtClean="0"/>
              <a:t>Статистические характеристики.</a:t>
            </a:r>
          </a:p>
          <a:p>
            <a:r>
              <a:rPr lang="ru-RU" sz="3600" dirty="0" smtClean="0"/>
              <a:t>Выражения с переменными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Перечислите элементы множества целых чисел, модуль которых меньше 5.</a:t>
            </a:r>
          </a:p>
          <a:p>
            <a:r>
              <a:rPr lang="ru-RU" sz="3200" dirty="0" smtClean="0"/>
              <a:t>Перечислите элементы множества                            { </a:t>
            </a:r>
            <a:r>
              <a:rPr lang="ru-RU" sz="3200" dirty="0" err="1" smtClean="0"/>
              <a:t>х</a:t>
            </a:r>
            <a:r>
              <a:rPr lang="ru-RU" sz="3200" dirty="0" smtClean="0"/>
              <a:t> </a:t>
            </a:r>
            <a:r>
              <a:rPr lang="el-GR" sz="3200" dirty="0" smtClean="0"/>
              <a:t>Ι</a:t>
            </a:r>
            <a:r>
              <a:rPr lang="ru-RU" sz="3200" dirty="0" smtClean="0"/>
              <a:t> </a:t>
            </a:r>
            <a:r>
              <a:rPr lang="ru-RU" sz="3200" dirty="0" err="1" smtClean="0"/>
              <a:t>х</a:t>
            </a:r>
            <a:r>
              <a:rPr lang="ru-RU" sz="3200" dirty="0" smtClean="0"/>
              <a:t> </a:t>
            </a:r>
            <a:r>
              <a:rPr lang="ru-RU" sz="3200" dirty="0" err="1" smtClean="0"/>
              <a:t>є</a:t>
            </a:r>
            <a:r>
              <a:rPr lang="ru-RU" sz="3200" dirty="0" smtClean="0"/>
              <a:t> </a:t>
            </a:r>
            <a:r>
              <a:rPr lang="en-US" sz="3200" dirty="0" smtClean="0"/>
              <a:t>N</a:t>
            </a:r>
            <a:r>
              <a:rPr lang="ru-RU" sz="3200" dirty="0" smtClean="0"/>
              <a:t>, </a:t>
            </a:r>
            <a:r>
              <a:rPr lang="ru-RU" sz="3200" dirty="0" err="1" smtClean="0"/>
              <a:t>х</a:t>
            </a:r>
            <a:r>
              <a:rPr lang="ru-RU" sz="3200" dirty="0" smtClean="0"/>
              <a:t> &lt; 8}</a:t>
            </a:r>
          </a:p>
          <a:p>
            <a:r>
              <a:rPr lang="ru-RU" sz="2800" dirty="0" smtClean="0"/>
              <a:t>В – множество однозначных натуральных чисел. Перечислите элементы подмножества множества В, в котором все элементы: а)простые числа; б)чётные числа; в) числа, кратные 3.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/>
          <a:lstStyle/>
          <a:p>
            <a:r>
              <a:rPr lang="ru-RU" dirty="0" smtClean="0"/>
              <a:t>Разминка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ru-RU" dirty="0" smtClean="0"/>
              <a:t>Прочитайте двойное неравенство:          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5 &lt; </a:t>
            </a:r>
            <a:r>
              <a:rPr lang="ru-RU" dirty="0" err="1" smtClean="0"/>
              <a:t>х</a:t>
            </a:r>
            <a:r>
              <a:rPr lang="ru-RU" dirty="0" smtClean="0"/>
              <a:t> &lt; 12        -7 ≤ </a:t>
            </a:r>
            <a:r>
              <a:rPr lang="ru-RU" dirty="0" err="1" smtClean="0"/>
              <a:t>х</a:t>
            </a:r>
            <a:r>
              <a:rPr lang="ru-RU" dirty="0" smtClean="0"/>
              <a:t> &lt; 2     0 &lt; </a:t>
            </a:r>
            <a:r>
              <a:rPr lang="ru-RU" dirty="0" err="1" smtClean="0"/>
              <a:t>х</a:t>
            </a:r>
            <a:r>
              <a:rPr lang="ru-RU" dirty="0" smtClean="0"/>
              <a:t> ≤ 25     -4 ≤ </a:t>
            </a:r>
            <a:r>
              <a:rPr lang="ru-RU" dirty="0" err="1" smtClean="0"/>
              <a:t>х</a:t>
            </a:r>
            <a:r>
              <a:rPr lang="ru-RU" dirty="0" smtClean="0"/>
              <a:t> ≤ 7</a:t>
            </a:r>
          </a:p>
          <a:p>
            <a:r>
              <a:rPr lang="ru-RU" dirty="0" smtClean="0"/>
              <a:t>2, 3, 4, 5, 6. </a:t>
            </a:r>
            <a:r>
              <a:rPr lang="ru-RU" dirty="0"/>
              <a:t>Н</a:t>
            </a:r>
            <a:r>
              <a:rPr lang="ru-RU" dirty="0" smtClean="0"/>
              <a:t>азовите объём, среднее арифметическое, размах, медиану упорядоченного ряда.</a:t>
            </a:r>
          </a:p>
          <a:p>
            <a:r>
              <a:rPr lang="ru-RU" dirty="0" smtClean="0"/>
              <a:t>Найдите область допустимых значений переменной в выражении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- х+21            2           9х         3х +5     х+1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2           </a:t>
            </a:r>
            <a:r>
              <a:rPr lang="ru-RU" dirty="0" err="1" smtClean="0"/>
              <a:t>х</a:t>
            </a:r>
            <a:r>
              <a:rPr lang="ru-RU" dirty="0" smtClean="0"/>
              <a:t> -10       </a:t>
            </a:r>
            <a:r>
              <a:rPr lang="ru-RU" dirty="0" err="1" smtClean="0"/>
              <a:t>х</a:t>
            </a:r>
            <a:r>
              <a:rPr lang="ru-RU" dirty="0" smtClean="0"/>
              <a:t> + 6        х²-4    </a:t>
            </a:r>
            <a:r>
              <a:rPr lang="el-GR" dirty="0" smtClean="0"/>
              <a:t>Ι</a:t>
            </a:r>
            <a:r>
              <a:rPr lang="ru-RU" dirty="0" err="1" smtClean="0"/>
              <a:t>х</a:t>
            </a:r>
            <a:r>
              <a:rPr lang="el-GR" dirty="0" smtClean="0"/>
              <a:t>Ι</a:t>
            </a:r>
            <a:r>
              <a:rPr lang="ru-RU" dirty="0" smtClean="0"/>
              <a:t> + 2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14348" y="4929198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571736" y="4929198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14810" y="4929198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857884" y="4929198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7429520" y="4643446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358082" y="5000636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ru-RU" dirty="0" smtClean="0"/>
              <a:t>№ 204     </a:t>
            </a:r>
          </a:p>
          <a:p>
            <a:r>
              <a:rPr lang="ru-RU" dirty="0" smtClean="0"/>
              <a:t>Х = { -4, -3, -2, -1, 0, 1, 2, 3, 4}</a:t>
            </a:r>
          </a:p>
          <a:p>
            <a:r>
              <a:rPr lang="ru-RU" dirty="0" smtClean="0"/>
              <a:t>№ 205</a:t>
            </a:r>
          </a:p>
          <a:p>
            <a:r>
              <a:rPr lang="ru-RU" dirty="0"/>
              <a:t>а</a:t>
            </a:r>
            <a:r>
              <a:rPr lang="ru-RU" dirty="0" smtClean="0"/>
              <a:t>) 125     б) -196</a:t>
            </a:r>
          </a:p>
          <a:p>
            <a:r>
              <a:rPr lang="ru-RU" dirty="0" smtClean="0"/>
              <a:t>№227</a:t>
            </a:r>
          </a:p>
          <a:p>
            <a:r>
              <a:rPr lang="ru-RU" dirty="0" smtClean="0"/>
              <a:t>{ 1, 2, 3, 5, 6, 10, 15, 30}     {1, 3, 5}</a:t>
            </a:r>
          </a:p>
          <a:p>
            <a:r>
              <a:rPr lang="ru-RU" dirty="0" smtClean="0"/>
              <a:t>№ 260</a:t>
            </a:r>
          </a:p>
          <a:p>
            <a:r>
              <a:rPr lang="ru-RU" dirty="0"/>
              <a:t>а</a:t>
            </a:r>
            <a:r>
              <a:rPr lang="ru-RU" dirty="0" smtClean="0"/>
              <a:t>) </a:t>
            </a:r>
            <a:r>
              <a:rPr lang="ru-RU" dirty="0" err="1" smtClean="0"/>
              <a:t>х</a:t>
            </a:r>
            <a:r>
              <a:rPr lang="ru-RU" dirty="0" smtClean="0"/>
              <a:t> – любое число;       б) </a:t>
            </a:r>
            <a:r>
              <a:rPr lang="ru-RU" i="1" dirty="0" smtClean="0"/>
              <a:t>а ≠ </a:t>
            </a:r>
            <a:r>
              <a:rPr lang="ru-RU" dirty="0" smtClean="0"/>
              <a:t>-16;                    в) </a:t>
            </a:r>
            <a:r>
              <a:rPr lang="ru-RU" i="1" dirty="0" smtClean="0"/>
              <a:t>а</a:t>
            </a:r>
            <a:r>
              <a:rPr lang="ru-RU" dirty="0" smtClean="0"/>
              <a:t>≠ 2</a:t>
            </a:r>
            <a:r>
              <a:rPr lang="ru-RU" i="1" dirty="0" smtClean="0"/>
              <a:t> и а</a:t>
            </a:r>
            <a:r>
              <a:rPr lang="ru-RU" dirty="0" smtClean="0"/>
              <a:t>≠ -2</a:t>
            </a:r>
            <a:r>
              <a:rPr lang="ru-RU" i="1" dirty="0" smtClean="0"/>
              <a:t>;  </a:t>
            </a:r>
            <a:r>
              <a:rPr lang="ru-RU" dirty="0" smtClean="0"/>
              <a:t>г)  </a:t>
            </a:r>
            <a:r>
              <a:rPr lang="ru-RU" i="1" dirty="0" smtClean="0"/>
              <a:t>а </a:t>
            </a:r>
            <a:r>
              <a:rPr lang="ru-RU" dirty="0" smtClean="0"/>
              <a:t>≠ 5</a:t>
            </a:r>
            <a:r>
              <a:rPr lang="ru-RU" i="1" dirty="0" smtClean="0"/>
              <a:t> и а</a:t>
            </a:r>
            <a:r>
              <a:rPr lang="ru-RU" dirty="0" smtClean="0"/>
              <a:t>≠ -5.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92500" lnSpcReduction="10000"/>
          </a:bodyPr>
          <a:lstStyle/>
          <a:p>
            <a:r>
              <a:rPr lang="ru-RU" i="1" u="sng" dirty="0" smtClean="0"/>
              <a:t>Множество</a:t>
            </a:r>
            <a:r>
              <a:rPr lang="ru-RU" dirty="0" smtClean="0"/>
              <a:t> можно представить себе как совокупность некоторых объектов, объединённых по какому-либо признаку.</a:t>
            </a:r>
          </a:p>
          <a:p>
            <a:r>
              <a:rPr lang="ru-RU" dirty="0" smtClean="0"/>
              <a:t>Каждый объект, входящий в множество называют </a:t>
            </a:r>
            <a:r>
              <a:rPr lang="ru-RU" i="1" u="sng" dirty="0" smtClean="0"/>
              <a:t>элементом этого множества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Множества бывают </a:t>
            </a:r>
            <a:r>
              <a:rPr lang="ru-RU" i="1" dirty="0" smtClean="0"/>
              <a:t>конечные и бесконечные</a:t>
            </a:r>
            <a:r>
              <a:rPr lang="ru-RU" dirty="0" smtClean="0"/>
              <a:t>. Множество, которое не содержит ни одного элемента, называют </a:t>
            </a:r>
            <a:r>
              <a:rPr lang="ru-RU" i="1" dirty="0" smtClean="0"/>
              <a:t>пустым </a:t>
            </a:r>
            <a:r>
              <a:rPr lang="en-US" dirty="0" smtClean="0"/>
              <a:t>Ǿ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Множество задают перечислением его элементов, с помощью его характеристических свойств.</a:t>
            </a:r>
          </a:p>
          <a:p>
            <a:r>
              <a:rPr lang="ru-RU" dirty="0" smtClean="0"/>
              <a:t>Множество В называют </a:t>
            </a:r>
            <a:r>
              <a:rPr lang="ru-RU" i="1" u="sng" dirty="0" smtClean="0"/>
              <a:t>подмножеством </a:t>
            </a:r>
            <a:r>
              <a:rPr lang="ru-RU" dirty="0" smtClean="0"/>
              <a:t>множества А, если каждый элемент множества В является элементом множества 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Теоретический материал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15040"/>
          </a:xfrm>
        </p:spPr>
        <p:txBody>
          <a:bodyPr>
            <a:normAutofit fontScale="92500"/>
          </a:bodyPr>
          <a:lstStyle/>
          <a:p>
            <a:r>
              <a:rPr lang="ru-RU" i="1" u="sng" dirty="0" smtClean="0"/>
              <a:t>Средним арифметическим ряда </a:t>
            </a:r>
            <a:r>
              <a:rPr lang="ru-RU" dirty="0" smtClean="0"/>
              <a:t>данных называют частное суммы всех вариант ряда и количества вариант.</a:t>
            </a:r>
          </a:p>
          <a:p>
            <a:r>
              <a:rPr lang="ru-RU" i="1" u="sng" dirty="0" smtClean="0"/>
              <a:t>Размахом ряда </a:t>
            </a:r>
            <a:r>
              <a:rPr lang="ru-RU" dirty="0" smtClean="0"/>
              <a:t>называют разность наибольшей и наименьшей вариант выборки.</a:t>
            </a:r>
          </a:p>
          <a:p>
            <a:r>
              <a:rPr lang="ru-RU" i="1" u="sng" dirty="0" smtClean="0"/>
              <a:t>Модой выборки </a:t>
            </a:r>
            <a:r>
              <a:rPr lang="ru-RU" dirty="0" smtClean="0"/>
              <a:t>называют варианту выборки, имеющей наибольшую частоту.</a:t>
            </a:r>
          </a:p>
          <a:p>
            <a:r>
              <a:rPr lang="ru-RU" dirty="0" smtClean="0"/>
              <a:t>Если в упорядоченном ряду данных нечётное число вариант, то средняя по счёту варианта называется</a:t>
            </a:r>
            <a:r>
              <a:rPr lang="ru-RU" i="1" u="sng" dirty="0" smtClean="0"/>
              <a:t> медианой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Если в упорядоченном ряду чётное число вариант, то среднее арифметическое двух средних по счёту вариант называется </a:t>
            </a:r>
            <a:r>
              <a:rPr lang="ru-RU" i="1" u="sng" dirty="0" smtClean="0"/>
              <a:t>медианой.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214314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ru-RU" i="1" u="sng" dirty="0" smtClean="0"/>
              <a:t>Числовые выражения </a:t>
            </a:r>
            <a:r>
              <a:rPr lang="ru-RU" dirty="0" smtClean="0"/>
              <a:t>составляются из чисел с помощью знаков действий и скобок.</a:t>
            </a:r>
          </a:p>
          <a:p>
            <a:r>
              <a:rPr lang="ru-RU" dirty="0" smtClean="0"/>
              <a:t>Число, которое получается в результате выполнения действий в числовом выражении, называют </a:t>
            </a:r>
            <a:r>
              <a:rPr lang="ru-RU" i="1" u="sng" dirty="0" smtClean="0"/>
              <a:t>значением выражения.</a:t>
            </a:r>
          </a:p>
          <a:p>
            <a:r>
              <a:rPr lang="ru-RU" dirty="0" smtClean="0"/>
              <a:t>Если в выражении встречается деление на нуль, то это выражение не имеет числового значения (на нуль делить нельзя). О таких выражениях говорят, что они </a:t>
            </a:r>
            <a:r>
              <a:rPr lang="ru-RU" i="1" u="sng" dirty="0" smtClean="0"/>
              <a:t>не имеют смысла.</a:t>
            </a:r>
            <a:endParaRPr lang="ru-RU" i="1" u="sng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Букву в выражении называют </a:t>
            </a:r>
            <a:r>
              <a:rPr lang="ru-RU" i="1" u="sng" dirty="0" smtClean="0"/>
              <a:t>переменной,</a:t>
            </a:r>
            <a:r>
              <a:rPr lang="ru-RU" dirty="0" smtClean="0"/>
              <a:t> а само выражение – </a:t>
            </a:r>
            <a:r>
              <a:rPr lang="ru-RU" i="1" u="sng" dirty="0" smtClean="0"/>
              <a:t>выражением с переменной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Если в выражение с переменной подставить вместо каждой переменной какое-либо её значение, то получится числовое выражение. Его значение называют </a:t>
            </a:r>
            <a:r>
              <a:rPr lang="ru-RU" i="1" u="sng" dirty="0" smtClean="0"/>
              <a:t>значением выражения с переменными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Неравенства, составленные с помощью знаков &lt; и &gt;, называют </a:t>
            </a:r>
            <a:r>
              <a:rPr lang="ru-RU" i="1" u="sng" dirty="0" smtClean="0"/>
              <a:t>строгими неравенствами</a:t>
            </a:r>
            <a:r>
              <a:rPr lang="ru-RU" dirty="0" smtClean="0"/>
              <a:t>, а неравенства, составленные с помощью знаков ≤ и ≥, называют </a:t>
            </a:r>
            <a:r>
              <a:rPr lang="ru-RU" i="1" u="sng" dirty="0" smtClean="0"/>
              <a:t>нестрогими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Множество всех чисел, при которых выражение с переменной имеет смысл, называют </a:t>
            </a:r>
            <a:r>
              <a:rPr lang="ru-RU" i="1" u="sng" dirty="0" smtClean="0"/>
              <a:t>множеством допустимых значений переменной </a:t>
            </a:r>
            <a:r>
              <a:rPr lang="ru-RU" dirty="0" smtClean="0"/>
              <a:t>или область допустимых значений переменной.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</TotalTime>
  <Words>623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Заключительный урок по теме: «Выражение и множество его значений»</vt:lpstr>
      <vt:lpstr>Слайд 2</vt:lpstr>
      <vt:lpstr>Разминка </vt:lpstr>
      <vt:lpstr>Слайд 4</vt:lpstr>
      <vt:lpstr>Проверка домашнего задания</vt:lpstr>
      <vt:lpstr>Теоретический материал</vt:lpstr>
      <vt:lpstr>Слайд 7</vt:lpstr>
      <vt:lpstr>Слайд 8</vt:lpstr>
      <vt:lpstr>Слайд 9</vt:lpstr>
      <vt:lpstr>Проверка самостоятельной работы № 188</vt:lpstr>
      <vt:lpstr>Подведение итогов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Заключительный урок по теме: «Выражение и множество его значений»</dc:title>
  <dc:creator>Владелец</dc:creator>
  <cp:lastModifiedBy>Владелец</cp:lastModifiedBy>
  <cp:revision>19</cp:revision>
  <dcterms:created xsi:type="dcterms:W3CDTF">2011-09-28T13:14:10Z</dcterms:created>
  <dcterms:modified xsi:type="dcterms:W3CDTF">2011-09-28T16:20:04Z</dcterms:modified>
</cp:coreProperties>
</file>